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</p:sldIdLst>
  <p:sldSz cy="5143500" cx="9144000"/>
  <p:notesSz cx="6858000" cy="9144000"/>
  <p:embeddedFontLst>
    <p:embeddedFont>
      <p:font typeface="Old Standard TT"/>
      <p:regular r:id="rId61"/>
      <p:bold r:id="rId62"/>
      <p: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OldStandardTT-bold.fntdata"/><Relationship Id="rId61" Type="http://schemas.openxmlformats.org/officeDocument/2006/relationships/font" Target="fonts/OldStandardTT-regular.fntdata"/><Relationship Id="rId20" Type="http://schemas.openxmlformats.org/officeDocument/2006/relationships/slide" Target="slides/slide15.xml"/><Relationship Id="rId63" Type="http://schemas.openxmlformats.org/officeDocument/2006/relationships/font" Target="fonts/OldStandardT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4cc00ce47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4cc00ce4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83f24553b0_0_2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83f24553b0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3f24553b0_0_2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3f24553b0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83f24553b0_0_29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83f24553b0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83f24553b0_0_3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83f24553b0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3f24553b0_0_3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83f24553b0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3f24553b0_0_3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83f24553b0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e81ea268a6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e81ea268a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e81ea268a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e81ea268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dc2af03d4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2dc2af03d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e81ea268a6_2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e81ea268a6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83f24553b0_0_1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83f24553b0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e81ea268a6_3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e81ea268a6_3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e81ea268a6_3_1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e81ea268a6_3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81ea268a6_3_1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e81ea268a6_3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e81ea268a6_3_1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e81ea268a6_3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e81ea268a6_3_2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e81ea268a6_3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e81ea268a6_3_2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e81ea268a6_3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e81ea268a6_3_2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e81ea268a6_3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e81ea268a6_3_28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e81ea268a6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e81ea268a6_3_29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e81ea268a6_3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e81ea268a6_3_3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e81ea268a6_3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83f24553b0_0_14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83f24553b0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e81ea268a6_3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e81ea268a6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4cbc2645dd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24cbc2645d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83f24553b0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83f24553b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e81ea268a6_1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e81ea268a6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e81ea268a6_1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1e81ea268a6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83f24553b0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283f24553b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283f24553b0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283f24553b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83f24553b0_0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83f24553b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83f24553b0_0_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83f24553b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83f24553b0_0_19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83f24553b0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83f24553b0_0_20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83f24553b0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283f24553b0_0_18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283f24553b0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83f24553b0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283f24553b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83f24553b0_0_10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83f24553b0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283f24553b0_0_1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283f24553b0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83f24553b0_0_1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83f24553b0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83f24553b0_0_1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283f24553b0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83f24553b0_0_1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283f24553b0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283f24553b0_0_7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283f24553b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83f24553b0_0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283f24553b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83f24553b0_0_8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283f24553b0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83f24553b0_0_1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83f24553b0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283f24553b0_0_9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283f24553b0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85159fec79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85159fec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85159fec79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85159fec7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85159fec79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85159fec7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85159fec79_0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85159fec7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85159fec79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285159fec7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83f24553b0_0_17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83f24553b0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83f24553b0_0_1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83f24553b0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83f24553b0_0_25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83f24553b0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3f24553b0_0_2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83f24553b0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1.png"/><Relationship Id="rId4" Type="http://schemas.openxmlformats.org/officeDocument/2006/relationships/image" Target="../media/image2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8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9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8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8.png"/><Relationship Id="rId4" Type="http://schemas.openxmlformats.org/officeDocument/2006/relationships/image" Target="../media/image30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8.png"/><Relationship Id="rId4" Type="http://schemas.openxmlformats.org/officeDocument/2006/relationships/image" Target="../media/image27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639800"/>
            <a:ext cx="85395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Gradients without Backpropagation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Pavel Popov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Automatic differentiation. Example</a:t>
            </a:r>
            <a:endParaRPr/>
          </a:p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5700" y="1030875"/>
            <a:ext cx="3776751" cy="41126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517688"/>
            <a:ext cx="3364564" cy="26954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1100" y="4794612"/>
            <a:ext cx="358375" cy="26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53825" y="4796189"/>
            <a:ext cx="358375" cy="260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Forward</a:t>
            </a:r>
            <a:r>
              <a:rPr lang="ru"/>
              <a:t> mode</a:t>
            </a:r>
            <a:endParaRPr/>
          </a:p>
        </p:txBody>
      </p:sp>
      <p:sp>
        <p:nvSpPr>
          <p:cNvPr id="140" name="Google Shape;14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38" y="1058213"/>
            <a:ext cx="7906125" cy="40411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2" name="Google Shape;14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8675" y="4728125"/>
            <a:ext cx="358375" cy="26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1400" y="4729701"/>
            <a:ext cx="358375" cy="26063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3"/>
          <p:cNvSpPr/>
          <p:nvPr/>
        </p:nvSpPr>
        <p:spPr>
          <a:xfrm>
            <a:off x="3897900" y="676500"/>
            <a:ext cx="1417500" cy="322200"/>
          </a:xfrm>
          <a:prstGeom prst="ellipse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Forward mode. 1</a:t>
            </a:r>
            <a:endParaRPr/>
          </a:p>
        </p:txBody>
      </p:sp>
      <p:sp>
        <p:nvSpPr>
          <p:cNvPr id="150" name="Google Shape;15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51" name="Google Shape;1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475" y="858299"/>
            <a:ext cx="4777600" cy="38757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2" name="Google Shape;152;p24"/>
          <p:cNvPicPr preferRelativeResize="0"/>
          <p:nvPr/>
        </p:nvPicPr>
        <p:blipFill rotWithShape="1">
          <a:blip r:embed="rId4">
            <a:alphaModFix/>
          </a:blip>
          <a:srcRect b="49738" l="0" r="0" t="0"/>
          <a:stretch/>
        </p:blipFill>
        <p:spPr>
          <a:xfrm>
            <a:off x="0" y="3076072"/>
            <a:ext cx="4571999" cy="93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/>
          <p:nvPr/>
        </p:nvSpPr>
        <p:spPr>
          <a:xfrm>
            <a:off x="6756200" y="2701700"/>
            <a:ext cx="2111100" cy="31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4133475" y="2701700"/>
            <a:ext cx="1729200" cy="31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5" name="Google Shape;155;p24"/>
          <p:cNvSpPr/>
          <p:nvPr/>
        </p:nvSpPr>
        <p:spPr>
          <a:xfrm>
            <a:off x="6377450" y="1499000"/>
            <a:ext cx="1729200" cy="45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Forward mode. 2</a:t>
            </a:r>
            <a:endParaRPr/>
          </a:p>
        </p:txBody>
      </p:sp>
      <p:sp>
        <p:nvSpPr>
          <p:cNvPr id="161" name="Google Shape;16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62" name="Google Shape;1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475" y="858299"/>
            <a:ext cx="4777600" cy="38757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3" name="Google Shape;163;p25"/>
          <p:cNvPicPr preferRelativeResize="0"/>
          <p:nvPr/>
        </p:nvPicPr>
        <p:blipFill rotWithShape="1">
          <a:blip r:embed="rId4">
            <a:alphaModFix/>
          </a:blip>
          <a:srcRect b="33315" l="0" r="0" t="0"/>
          <a:stretch/>
        </p:blipFill>
        <p:spPr>
          <a:xfrm>
            <a:off x="0" y="3076073"/>
            <a:ext cx="4571999" cy="123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5"/>
          <p:cNvSpPr/>
          <p:nvPr/>
        </p:nvSpPr>
        <p:spPr>
          <a:xfrm>
            <a:off x="4133475" y="2701700"/>
            <a:ext cx="1729200" cy="31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5" name="Google Shape;165;p25"/>
          <p:cNvSpPr/>
          <p:nvPr/>
        </p:nvSpPr>
        <p:spPr>
          <a:xfrm>
            <a:off x="6377450" y="1499000"/>
            <a:ext cx="1729200" cy="45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Forward mode. 3</a:t>
            </a:r>
            <a:endParaRPr/>
          </a:p>
        </p:txBody>
      </p:sp>
      <p:sp>
        <p:nvSpPr>
          <p:cNvPr id="171" name="Google Shape;17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72" name="Google Shape;1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475" y="858299"/>
            <a:ext cx="4777600" cy="38757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3" name="Google Shape;173;p26"/>
          <p:cNvPicPr preferRelativeResize="0"/>
          <p:nvPr/>
        </p:nvPicPr>
        <p:blipFill rotWithShape="1">
          <a:blip r:embed="rId4">
            <a:alphaModFix/>
          </a:blip>
          <a:srcRect b="17423" l="0" r="0" t="0"/>
          <a:stretch/>
        </p:blipFill>
        <p:spPr>
          <a:xfrm>
            <a:off x="0" y="3076074"/>
            <a:ext cx="4571999" cy="153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/>
          <p:nvPr/>
        </p:nvSpPr>
        <p:spPr>
          <a:xfrm>
            <a:off x="6377450" y="1499000"/>
            <a:ext cx="1729200" cy="45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Forward mode. 4</a:t>
            </a:r>
            <a:endParaRPr/>
          </a:p>
        </p:txBody>
      </p:sp>
      <p:sp>
        <p:nvSpPr>
          <p:cNvPr id="180" name="Google Shape;18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81" name="Google Shape;1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475" y="858299"/>
            <a:ext cx="4777600" cy="38757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2" name="Google Shape;18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076069"/>
            <a:ext cx="4571999" cy="185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475" y="858299"/>
            <a:ext cx="4777600" cy="38757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9" name="Google Shape;189;p28"/>
          <p:cNvSpPr txBox="1"/>
          <p:nvPr>
            <p:ph idx="1" type="body"/>
          </p:nvPr>
        </p:nvSpPr>
        <p:spPr>
          <a:xfrm>
            <a:off x="311700" y="1097575"/>
            <a:ext cx="3693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complexity:</a:t>
            </a:r>
            <a:r>
              <a:rPr lang="ru" sz="2000">
                <a:solidFill>
                  <a:schemeClr val="accent5"/>
                </a:solidFill>
                <a:highlight>
                  <a:schemeClr val="lt1"/>
                </a:highlight>
              </a:rPr>
              <a:t> </a:t>
            </a:r>
            <a:br>
              <a:rPr lang="ru" sz="2000">
                <a:solidFill>
                  <a:schemeClr val="accent5"/>
                </a:solidFill>
                <a:highlight>
                  <a:schemeClr val="lt1"/>
                </a:highlight>
              </a:rPr>
            </a:br>
            <a:r>
              <a:rPr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f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×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runtime</a:t>
            </a:r>
            <a:r>
              <a:rPr i="1" lang="ru" sz="2400">
                <a:highlight>
                  <a:schemeClr val="lt1"/>
                </a:highlight>
              </a:rPr>
              <a:t>(f), </a:t>
            </a:r>
            <a:br>
              <a:rPr i="1" lang="ru" sz="2400">
                <a:highlight>
                  <a:schemeClr val="lt1"/>
                </a:highlight>
              </a:rPr>
            </a:br>
            <a:r>
              <a:rPr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f</a:t>
            </a:r>
            <a:r>
              <a:rPr i="1" lang="ru" sz="2400">
                <a:highlight>
                  <a:schemeClr val="lt1"/>
                </a:highlight>
              </a:rPr>
              <a:t> ∈ </a:t>
            </a:r>
            <a:r>
              <a:rPr lang="ru" sz="2400">
                <a:highlight>
                  <a:schemeClr val="lt1"/>
                </a:highlight>
              </a:rPr>
              <a:t>[1, 3]</a:t>
            </a:r>
            <a:endParaRPr sz="2000"/>
          </a:p>
        </p:txBody>
      </p:sp>
      <p:pic>
        <p:nvPicPr>
          <p:cNvPr id="190" name="Google Shape;19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3475" y="858300"/>
            <a:ext cx="400300" cy="2298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1" name="Google Shape;19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0" y="0"/>
            <a:ext cx="3581275" cy="108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Forward mode. Nuances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98" name="Google Shape;1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475" y="858299"/>
            <a:ext cx="4777600" cy="38757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9" name="Google Shape;199;p29"/>
          <p:cNvSpPr txBox="1"/>
          <p:nvPr>
            <p:ph idx="1" type="body"/>
          </p:nvPr>
        </p:nvSpPr>
        <p:spPr>
          <a:xfrm>
            <a:off x="311700" y="1097575"/>
            <a:ext cx="3693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complexity:</a:t>
            </a:r>
            <a:r>
              <a:rPr lang="ru" sz="2000">
                <a:solidFill>
                  <a:schemeClr val="accent5"/>
                </a:solidFill>
                <a:highlight>
                  <a:schemeClr val="lt1"/>
                </a:highlight>
              </a:rPr>
              <a:t> </a:t>
            </a:r>
            <a:br>
              <a:rPr lang="ru" sz="2000">
                <a:solidFill>
                  <a:schemeClr val="accent5"/>
                </a:solidFill>
                <a:highlight>
                  <a:schemeClr val="lt1"/>
                </a:highlight>
              </a:rPr>
            </a:br>
            <a:r>
              <a:rPr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f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×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runtime</a:t>
            </a:r>
            <a:r>
              <a:rPr i="1" lang="ru" sz="2400">
                <a:highlight>
                  <a:schemeClr val="lt1"/>
                </a:highlight>
              </a:rPr>
              <a:t>(f), </a:t>
            </a:r>
            <a:br>
              <a:rPr i="1" lang="ru" sz="2400">
                <a:highlight>
                  <a:schemeClr val="lt1"/>
                </a:highlight>
              </a:rPr>
            </a:br>
            <a:r>
              <a:rPr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f</a:t>
            </a:r>
            <a:r>
              <a:rPr i="1" lang="ru" sz="2400">
                <a:highlight>
                  <a:schemeClr val="lt1"/>
                </a:highlight>
              </a:rPr>
              <a:t> ∈ </a:t>
            </a:r>
            <a:r>
              <a:rPr lang="ru" sz="2400">
                <a:highlight>
                  <a:schemeClr val="lt1"/>
                </a:highlight>
              </a:rPr>
              <a:t>[1, 3]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only one gradient component can be calculated in a single pass</a:t>
            </a:r>
            <a:endParaRPr sz="2000"/>
          </a:p>
        </p:txBody>
      </p:sp>
      <p:pic>
        <p:nvPicPr>
          <p:cNvPr id="200" name="Google Shape;20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3475" y="858300"/>
            <a:ext cx="400300" cy="2298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1" name="Google Shape;20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0" y="0"/>
            <a:ext cx="3581275" cy="1088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Forward mode. Nuances</a:t>
            </a:r>
            <a:endParaRPr/>
          </a:p>
        </p:txBody>
      </p:sp>
      <p:pic>
        <p:nvPicPr>
          <p:cNvPr id="203" name="Google Shape;203;p29"/>
          <p:cNvPicPr preferRelativeResize="0"/>
          <p:nvPr/>
        </p:nvPicPr>
        <p:blipFill rotWithShape="1">
          <a:blip r:embed="rId5">
            <a:alphaModFix/>
          </a:blip>
          <a:srcRect b="49738" l="0" r="0" t="0"/>
          <a:stretch/>
        </p:blipFill>
        <p:spPr>
          <a:xfrm>
            <a:off x="311700" y="3731597"/>
            <a:ext cx="4571999" cy="93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endParaRPr/>
          </a:p>
        </p:txBody>
      </p:sp>
      <p:sp>
        <p:nvSpPr>
          <p:cNvPr id="209" name="Google Shape;20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183650" y="1058225"/>
            <a:ext cx="677669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1" name="Google Shape;211;p30"/>
          <p:cNvSpPr/>
          <p:nvPr/>
        </p:nvSpPr>
        <p:spPr>
          <a:xfrm rot="10800000">
            <a:off x="2512600" y="1747925"/>
            <a:ext cx="3651000" cy="19911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B4B00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2" name="Google Shape;212;p30"/>
          <p:cNvSpPr/>
          <p:nvPr/>
        </p:nvSpPr>
        <p:spPr>
          <a:xfrm>
            <a:off x="2399950" y="1578425"/>
            <a:ext cx="3876300" cy="2214300"/>
          </a:xfrm>
          <a:prstGeom prst="ellipse">
            <a:avLst/>
          </a:prstGeom>
          <a:noFill/>
          <a:ln cap="flat" cmpd="sng" w="28575">
            <a:solidFill>
              <a:srgbClr val="C66E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mode. 1</a:t>
            </a:r>
            <a:endParaRPr/>
          </a:p>
        </p:txBody>
      </p:sp>
      <p:sp>
        <p:nvSpPr>
          <p:cNvPr id="218" name="Google Shape;21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19" name="Google Shape;219;p31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0" name="Google Shape;22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1"/>
          <p:cNvSpPr/>
          <p:nvPr/>
        </p:nvSpPr>
        <p:spPr>
          <a:xfrm>
            <a:off x="5568450" y="1670150"/>
            <a:ext cx="16485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22" name="Google Shape;222;p31"/>
          <p:cNvSpPr/>
          <p:nvPr/>
        </p:nvSpPr>
        <p:spPr>
          <a:xfrm>
            <a:off x="6088925" y="4610475"/>
            <a:ext cx="12927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23" name="Google Shape;223;p31"/>
          <p:cNvSpPr/>
          <p:nvPr/>
        </p:nvSpPr>
        <p:spPr>
          <a:xfrm>
            <a:off x="2785450" y="4610475"/>
            <a:ext cx="29913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224" name="Google Shape;224;p31"/>
          <p:cNvGrpSpPr/>
          <p:nvPr/>
        </p:nvGrpSpPr>
        <p:grpSpPr>
          <a:xfrm>
            <a:off x="2853375" y="3707325"/>
            <a:ext cx="1638150" cy="393600"/>
            <a:chOff x="2853375" y="3707325"/>
            <a:chExt cx="1638150" cy="393600"/>
          </a:xfrm>
        </p:grpSpPr>
        <p:sp>
          <p:nvSpPr>
            <p:cNvPr id="225" name="Google Shape;225;p31"/>
            <p:cNvSpPr/>
            <p:nvPr/>
          </p:nvSpPr>
          <p:spPr>
            <a:xfrm>
              <a:off x="2853375" y="3707325"/>
              <a:ext cx="16131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4284525" y="3851725"/>
              <a:ext cx="207000" cy="211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27" name="Google Shape;227;p31"/>
          <p:cNvGrpSpPr/>
          <p:nvPr/>
        </p:nvGrpSpPr>
        <p:grpSpPr>
          <a:xfrm>
            <a:off x="5932375" y="2675675"/>
            <a:ext cx="2117150" cy="405900"/>
            <a:chOff x="5932375" y="2675675"/>
            <a:chExt cx="2117150" cy="405900"/>
          </a:xfrm>
        </p:grpSpPr>
        <p:sp>
          <p:nvSpPr>
            <p:cNvPr id="228" name="Google Shape;228;p31"/>
            <p:cNvSpPr/>
            <p:nvPr/>
          </p:nvSpPr>
          <p:spPr>
            <a:xfrm>
              <a:off x="5949525" y="2675675"/>
              <a:ext cx="2100000" cy="405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5932375" y="2745275"/>
              <a:ext cx="128400" cy="26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30" name="Google Shape;230;p31"/>
          <p:cNvGrpSpPr/>
          <p:nvPr/>
        </p:nvGrpSpPr>
        <p:grpSpPr>
          <a:xfrm>
            <a:off x="3029300" y="2673350"/>
            <a:ext cx="2112025" cy="393600"/>
            <a:chOff x="3029300" y="2673350"/>
            <a:chExt cx="2112025" cy="393600"/>
          </a:xfrm>
        </p:grpSpPr>
        <p:sp>
          <p:nvSpPr>
            <p:cNvPr id="231" name="Google Shape;231;p31"/>
            <p:cNvSpPr/>
            <p:nvPr/>
          </p:nvSpPr>
          <p:spPr>
            <a:xfrm>
              <a:off x="3029300" y="2673350"/>
              <a:ext cx="20706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4988925" y="2693800"/>
              <a:ext cx="152400" cy="28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33" name="Google Shape;233;p31"/>
          <p:cNvGrpSpPr/>
          <p:nvPr/>
        </p:nvGrpSpPr>
        <p:grpSpPr>
          <a:xfrm>
            <a:off x="5072475" y="3952500"/>
            <a:ext cx="1292700" cy="416800"/>
            <a:chOff x="5072475" y="3952500"/>
            <a:chExt cx="1292700" cy="416800"/>
          </a:xfrm>
        </p:grpSpPr>
        <p:sp>
          <p:nvSpPr>
            <p:cNvPr id="234" name="Google Shape;234;p31"/>
            <p:cNvSpPr/>
            <p:nvPr/>
          </p:nvSpPr>
          <p:spPr>
            <a:xfrm>
              <a:off x="5072475" y="4028200"/>
              <a:ext cx="12927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5243350" y="3952500"/>
              <a:ext cx="268800" cy="24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36" name="Google Shape;236;p31"/>
          <p:cNvGrpSpPr/>
          <p:nvPr/>
        </p:nvGrpSpPr>
        <p:grpSpPr>
          <a:xfrm>
            <a:off x="6472525" y="3611400"/>
            <a:ext cx="2118325" cy="451525"/>
            <a:chOff x="6472525" y="3611400"/>
            <a:chExt cx="2118325" cy="451525"/>
          </a:xfrm>
        </p:grpSpPr>
        <p:sp>
          <p:nvSpPr>
            <p:cNvPr id="237" name="Google Shape;237;p31"/>
            <p:cNvSpPr/>
            <p:nvPr/>
          </p:nvSpPr>
          <p:spPr>
            <a:xfrm>
              <a:off x="6553550" y="3669325"/>
              <a:ext cx="20373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6472525" y="3611400"/>
              <a:ext cx="2529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Gradient descent. </a:t>
            </a:r>
            <a:r>
              <a:rPr lang="ru"/>
              <a:t>Finding</a:t>
            </a:r>
            <a:r>
              <a:rPr lang="ru"/>
              <a:t> global minimum</a:t>
            </a:r>
            <a:endParaRPr/>
          </a:p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350" y="1119188"/>
            <a:ext cx="6591300" cy="3686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r>
              <a:rPr lang="ru"/>
              <a:t>. 1</a:t>
            </a:r>
            <a:endParaRPr/>
          </a:p>
        </p:txBody>
      </p:sp>
      <p:sp>
        <p:nvSpPr>
          <p:cNvPr id="244" name="Google Shape;24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45" name="Google Shape;245;p32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6" name="Google Shape;246;p32"/>
          <p:cNvPicPr preferRelativeResize="0"/>
          <p:nvPr/>
        </p:nvPicPr>
        <p:blipFill rotWithShape="1">
          <a:blip r:embed="rId4">
            <a:alphaModFix/>
          </a:blip>
          <a:srcRect b="66294" l="0" r="0" t="0"/>
          <a:stretch/>
        </p:blipFill>
        <p:spPr>
          <a:xfrm>
            <a:off x="165225" y="3066950"/>
            <a:ext cx="2360000" cy="4867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7" name="Google Shape;24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2"/>
          <p:cNvSpPr/>
          <p:nvPr/>
        </p:nvSpPr>
        <p:spPr>
          <a:xfrm>
            <a:off x="6088925" y="4610475"/>
            <a:ext cx="12927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49" name="Google Shape;249;p32"/>
          <p:cNvSpPr/>
          <p:nvPr/>
        </p:nvSpPr>
        <p:spPr>
          <a:xfrm>
            <a:off x="2785450" y="4610475"/>
            <a:ext cx="29913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250" name="Google Shape;250;p32"/>
          <p:cNvGrpSpPr/>
          <p:nvPr/>
        </p:nvGrpSpPr>
        <p:grpSpPr>
          <a:xfrm>
            <a:off x="2853375" y="3707325"/>
            <a:ext cx="1638150" cy="393600"/>
            <a:chOff x="2853375" y="3707325"/>
            <a:chExt cx="1638150" cy="393600"/>
          </a:xfrm>
        </p:grpSpPr>
        <p:sp>
          <p:nvSpPr>
            <p:cNvPr id="251" name="Google Shape;251;p32"/>
            <p:cNvSpPr/>
            <p:nvPr/>
          </p:nvSpPr>
          <p:spPr>
            <a:xfrm>
              <a:off x="2853375" y="3707325"/>
              <a:ext cx="16131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52" name="Google Shape;252;p32"/>
            <p:cNvSpPr/>
            <p:nvPr/>
          </p:nvSpPr>
          <p:spPr>
            <a:xfrm>
              <a:off x="4284525" y="3851725"/>
              <a:ext cx="207000" cy="211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53" name="Google Shape;253;p32"/>
          <p:cNvGrpSpPr/>
          <p:nvPr/>
        </p:nvGrpSpPr>
        <p:grpSpPr>
          <a:xfrm>
            <a:off x="5932375" y="2675675"/>
            <a:ext cx="2117150" cy="405900"/>
            <a:chOff x="5932375" y="2675675"/>
            <a:chExt cx="2117150" cy="405900"/>
          </a:xfrm>
        </p:grpSpPr>
        <p:sp>
          <p:nvSpPr>
            <p:cNvPr id="254" name="Google Shape;254;p32"/>
            <p:cNvSpPr/>
            <p:nvPr/>
          </p:nvSpPr>
          <p:spPr>
            <a:xfrm>
              <a:off x="5949525" y="2675675"/>
              <a:ext cx="2100000" cy="405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55" name="Google Shape;255;p32"/>
            <p:cNvSpPr/>
            <p:nvPr/>
          </p:nvSpPr>
          <p:spPr>
            <a:xfrm>
              <a:off x="5932375" y="2745275"/>
              <a:ext cx="128400" cy="26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56" name="Google Shape;256;p32"/>
          <p:cNvGrpSpPr/>
          <p:nvPr/>
        </p:nvGrpSpPr>
        <p:grpSpPr>
          <a:xfrm>
            <a:off x="3029300" y="2673350"/>
            <a:ext cx="2112025" cy="393600"/>
            <a:chOff x="3029300" y="2673350"/>
            <a:chExt cx="2112025" cy="393600"/>
          </a:xfrm>
        </p:grpSpPr>
        <p:sp>
          <p:nvSpPr>
            <p:cNvPr id="257" name="Google Shape;257;p32"/>
            <p:cNvSpPr/>
            <p:nvPr/>
          </p:nvSpPr>
          <p:spPr>
            <a:xfrm>
              <a:off x="3029300" y="2673350"/>
              <a:ext cx="20706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4988925" y="2693800"/>
              <a:ext cx="152400" cy="28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59" name="Google Shape;259;p32"/>
          <p:cNvGrpSpPr/>
          <p:nvPr/>
        </p:nvGrpSpPr>
        <p:grpSpPr>
          <a:xfrm>
            <a:off x="5072475" y="3952500"/>
            <a:ext cx="1292700" cy="416800"/>
            <a:chOff x="5072475" y="3952500"/>
            <a:chExt cx="1292700" cy="416800"/>
          </a:xfrm>
        </p:grpSpPr>
        <p:sp>
          <p:nvSpPr>
            <p:cNvPr id="260" name="Google Shape;260;p32"/>
            <p:cNvSpPr/>
            <p:nvPr/>
          </p:nvSpPr>
          <p:spPr>
            <a:xfrm>
              <a:off x="5072475" y="4028200"/>
              <a:ext cx="12927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5243350" y="3952500"/>
              <a:ext cx="268800" cy="24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62" name="Google Shape;262;p32"/>
          <p:cNvGrpSpPr/>
          <p:nvPr/>
        </p:nvGrpSpPr>
        <p:grpSpPr>
          <a:xfrm>
            <a:off x="6472525" y="3611400"/>
            <a:ext cx="2118325" cy="451525"/>
            <a:chOff x="6472525" y="3611400"/>
            <a:chExt cx="2118325" cy="451525"/>
          </a:xfrm>
        </p:grpSpPr>
        <p:sp>
          <p:nvSpPr>
            <p:cNvPr id="263" name="Google Shape;263;p32"/>
            <p:cNvSpPr/>
            <p:nvPr/>
          </p:nvSpPr>
          <p:spPr>
            <a:xfrm>
              <a:off x="6553550" y="3669325"/>
              <a:ext cx="20373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6472525" y="3611400"/>
              <a:ext cx="2529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r>
              <a:rPr lang="ru"/>
              <a:t>. 1</a:t>
            </a:r>
            <a:endParaRPr/>
          </a:p>
        </p:txBody>
      </p:sp>
      <p:sp>
        <p:nvSpPr>
          <p:cNvPr id="270" name="Google Shape;27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71" name="Google Shape;271;p33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2" name="Google Shape;272;p33"/>
          <p:cNvPicPr preferRelativeResize="0"/>
          <p:nvPr/>
        </p:nvPicPr>
        <p:blipFill rotWithShape="1">
          <a:blip r:embed="rId4">
            <a:alphaModFix/>
          </a:blip>
          <a:srcRect b="66294" l="0" r="0" t="0"/>
          <a:stretch/>
        </p:blipFill>
        <p:spPr>
          <a:xfrm>
            <a:off x="165225" y="3066950"/>
            <a:ext cx="2360000" cy="4867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3" name="Google Shape;27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8800" y="298175"/>
            <a:ext cx="934600" cy="537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5" name="Google Shape;275;p33"/>
          <p:cNvSpPr/>
          <p:nvPr/>
        </p:nvSpPr>
        <p:spPr>
          <a:xfrm>
            <a:off x="6088925" y="4610475"/>
            <a:ext cx="12927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76" name="Google Shape;276;p33"/>
          <p:cNvSpPr/>
          <p:nvPr/>
        </p:nvSpPr>
        <p:spPr>
          <a:xfrm>
            <a:off x="2785450" y="4610475"/>
            <a:ext cx="29913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277" name="Google Shape;277;p33"/>
          <p:cNvGrpSpPr/>
          <p:nvPr/>
        </p:nvGrpSpPr>
        <p:grpSpPr>
          <a:xfrm>
            <a:off x="2853375" y="3707325"/>
            <a:ext cx="1638150" cy="393600"/>
            <a:chOff x="2853375" y="3707325"/>
            <a:chExt cx="1638150" cy="393600"/>
          </a:xfrm>
        </p:grpSpPr>
        <p:sp>
          <p:nvSpPr>
            <p:cNvPr id="278" name="Google Shape;278;p33"/>
            <p:cNvSpPr/>
            <p:nvPr/>
          </p:nvSpPr>
          <p:spPr>
            <a:xfrm>
              <a:off x="2853375" y="3707325"/>
              <a:ext cx="16131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4284525" y="3851725"/>
              <a:ext cx="207000" cy="211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80" name="Google Shape;280;p33"/>
          <p:cNvGrpSpPr/>
          <p:nvPr/>
        </p:nvGrpSpPr>
        <p:grpSpPr>
          <a:xfrm>
            <a:off x="5932375" y="2675675"/>
            <a:ext cx="2117150" cy="405900"/>
            <a:chOff x="5932375" y="2675675"/>
            <a:chExt cx="2117150" cy="405900"/>
          </a:xfrm>
        </p:grpSpPr>
        <p:sp>
          <p:nvSpPr>
            <p:cNvPr id="281" name="Google Shape;281;p33"/>
            <p:cNvSpPr/>
            <p:nvPr/>
          </p:nvSpPr>
          <p:spPr>
            <a:xfrm>
              <a:off x="5949525" y="2675675"/>
              <a:ext cx="2100000" cy="405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5932375" y="2745275"/>
              <a:ext cx="128400" cy="26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83" name="Google Shape;283;p33"/>
          <p:cNvGrpSpPr/>
          <p:nvPr/>
        </p:nvGrpSpPr>
        <p:grpSpPr>
          <a:xfrm>
            <a:off x="3029300" y="2673350"/>
            <a:ext cx="2112025" cy="393600"/>
            <a:chOff x="3029300" y="2673350"/>
            <a:chExt cx="2112025" cy="393600"/>
          </a:xfrm>
        </p:grpSpPr>
        <p:sp>
          <p:nvSpPr>
            <p:cNvPr id="284" name="Google Shape;284;p33"/>
            <p:cNvSpPr/>
            <p:nvPr/>
          </p:nvSpPr>
          <p:spPr>
            <a:xfrm>
              <a:off x="3029300" y="2673350"/>
              <a:ext cx="20706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4988925" y="2693800"/>
              <a:ext cx="152400" cy="28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86" name="Google Shape;286;p33"/>
          <p:cNvGrpSpPr/>
          <p:nvPr/>
        </p:nvGrpSpPr>
        <p:grpSpPr>
          <a:xfrm>
            <a:off x="5072475" y="3952500"/>
            <a:ext cx="1292700" cy="416800"/>
            <a:chOff x="5072475" y="3952500"/>
            <a:chExt cx="1292700" cy="416800"/>
          </a:xfrm>
        </p:grpSpPr>
        <p:sp>
          <p:nvSpPr>
            <p:cNvPr id="287" name="Google Shape;287;p33"/>
            <p:cNvSpPr/>
            <p:nvPr/>
          </p:nvSpPr>
          <p:spPr>
            <a:xfrm>
              <a:off x="5072475" y="4028200"/>
              <a:ext cx="12927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5243350" y="3952500"/>
              <a:ext cx="268800" cy="24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289" name="Google Shape;289;p33"/>
          <p:cNvGrpSpPr/>
          <p:nvPr/>
        </p:nvGrpSpPr>
        <p:grpSpPr>
          <a:xfrm>
            <a:off x="6472525" y="3611400"/>
            <a:ext cx="2118325" cy="451525"/>
            <a:chOff x="6472525" y="3611400"/>
            <a:chExt cx="2118325" cy="451525"/>
          </a:xfrm>
        </p:grpSpPr>
        <p:sp>
          <p:nvSpPr>
            <p:cNvPr id="290" name="Google Shape;290;p33"/>
            <p:cNvSpPr/>
            <p:nvPr/>
          </p:nvSpPr>
          <p:spPr>
            <a:xfrm>
              <a:off x="6553550" y="3669325"/>
              <a:ext cx="20373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6472525" y="3611400"/>
              <a:ext cx="2529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r>
              <a:rPr lang="ru"/>
              <a:t>. 1</a:t>
            </a:r>
            <a:endParaRPr/>
          </a:p>
        </p:txBody>
      </p:sp>
      <p:sp>
        <p:nvSpPr>
          <p:cNvPr id="297" name="Google Shape;29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98" name="Google Shape;298;p34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9" name="Google Shape;299;p34"/>
          <p:cNvPicPr preferRelativeResize="0"/>
          <p:nvPr/>
        </p:nvPicPr>
        <p:blipFill rotWithShape="1">
          <a:blip r:embed="rId4">
            <a:alphaModFix/>
          </a:blip>
          <a:srcRect b="66294" l="0" r="0" t="0"/>
          <a:stretch/>
        </p:blipFill>
        <p:spPr>
          <a:xfrm>
            <a:off x="165225" y="3066950"/>
            <a:ext cx="2360000" cy="4867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0" name="Google Shape;30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8800" y="298175"/>
            <a:ext cx="934600" cy="537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2" name="Google Shape;302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6825" y="227050"/>
            <a:ext cx="2421499" cy="679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3" name="Google Shape;303;p34"/>
          <p:cNvSpPr/>
          <p:nvPr/>
        </p:nvSpPr>
        <p:spPr>
          <a:xfrm>
            <a:off x="6088925" y="4610475"/>
            <a:ext cx="12927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04" name="Google Shape;304;p34"/>
          <p:cNvSpPr/>
          <p:nvPr/>
        </p:nvSpPr>
        <p:spPr>
          <a:xfrm>
            <a:off x="2785450" y="4610475"/>
            <a:ext cx="29913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305" name="Google Shape;305;p34"/>
          <p:cNvGrpSpPr/>
          <p:nvPr/>
        </p:nvGrpSpPr>
        <p:grpSpPr>
          <a:xfrm>
            <a:off x="2853375" y="3707325"/>
            <a:ext cx="1638150" cy="393600"/>
            <a:chOff x="2853375" y="3707325"/>
            <a:chExt cx="1638150" cy="393600"/>
          </a:xfrm>
        </p:grpSpPr>
        <p:sp>
          <p:nvSpPr>
            <p:cNvPr id="306" name="Google Shape;306;p34"/>
            <p:cNvSpPr/>
            <p:nvPr/>
          </p:nvSpPr>
          <p:spPr>
            <a:xfrm>
              <a:off x="2853375" y="3707325"/>
              <a:ext cx="16131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4284525" y="3851725"/>
              <a:ext cx="207000" cy="211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08" name="Google Shape;308;p34"/>
          <p:cNvGrpSpPr/>
          <p:nvPr/>
        </p:nvGrpSpPr>
        <p:grpSpPr>
          <a:xfrm>
            <a:off x="5932375" y="2675675"/>
            <a:ext cx="2117150" cy="405900"/>
            <a:chOff x="5932375" y="2675675"/>
            <a:chExt cx="2117150" cy="405900"/>
          </a:xfrm>
        </p:grpSpPr>
        <p:sp>
          <p:nvSpPr>
            <p:cNvPr id="309" name="Google Shape;309;p34"/>
            <p:cNvSpPr/>
            <p:nvPr/>
          </p:nvSpPr>
          <p:spPr>
            <a:xfrm>
              <a:off x="5949525" y="2675675"/>
              <a:ext cx="2100000" cy="405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5932375" y="2745275"/>
              <a:ext cx="128400" cy="26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11" name="Google Shape;311;p34"/>
          <p:cNvGrpSpPr/>
          <p:nvPr/>
        </p:nvGrpSpPr>
        <p:grpSpPr>
          <a:xfrm>
            <a:off x="3029300" y="2673350"/>
            <a:ext cx="2112025" cy="393600"/>
            <a:chOff x="3029300" y="2673350"/>
            <a:chExt cx="2112025" cy="393600"/>
          </a:xfrm>
        </p:grpSpPr>
        <p:sp>
          <p:nvSpPr>
            <p:cNvPr id="312" name="Google Shape;312;p34"/>
            <p:cNvSpPr/>
            <p:nvPr/>
          </p:nvSpPr>
          <p:spPr>
            <a:xfrm>
              <a:off x="3029300" y="2673350"/>
              <a:ext cx="20706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4988925" y="2693800"/>
              <a:ext cx="152400" cy="28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14" name="Google Shape;314;p34"/>
          <p:cNvGrpSpPr/>
          <p:nvPr/>
        </p:nvGrpSpPr>
        <p:grpSpPr>
          <a:xfrm>
            <a:off x="5072475" y="3952500"/>
            <a:ext cx="1292700" cy="416800"/>
            <a:chOff x="5072475" y="3952500"/>
            <a:chExt cx="1292700" cy="416800"/>
          </a:xfrm>
        </p:grpSpPr>
        <p:sp>
          <p:nvSpPr>
            <p:cNvPr id="315" name="Google Shape;315;p34"/>
            <p:cNvSpPr/>
            <p:nvPr/>
          </p:nvSpPr>
          <p:spPr>
            <a:xfrm>
              <a:off x="5072475" y="4028200"/>
              <a:ext cx="12927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16" name="Google Shape;316;p34"/>
            <p:cNvSpPr/>
            <p:nvPr/>
          </p:nvSpPr>
          <p:spPr>
            <a:xfrm>
              <a:off x="5243350" y="3952500"/>
              <a:ext cx="268800" cy="24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17" name="Google Shape;317;p34"/>
          <p:cNvGrpSpPr/>
          <p:nvPr/>
        </p:nvGrpSpPr>
        <p:grpSpPr>
          <a:xfrm>
            <a:off x="6472525" y="3611400"/>
            <a:ext cx="2118325" cy="451525"/>
            <a:chOff x="6472525" y="3611400"/>
            <a:chExt cx="2118325" cy="451525"/>
          </a:xfrm>
        </p:grpSpPr>
        <p:sp>
          <p:nvSpPr>
            <p:cNvPr id="318" name="Google Shape;318;p34"/>
            <p:cNvSpPr/>
            <p:nvPr/>
          </p:nvSpPr>
          <p:spPr>
            <a:xfrm>
              <a:off x="6553550" y="3669325"/>
              <a:ext cx="20373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19" name="Google Shape;319;p34"/>
            <p:cNvSpPr/>
            <p:nvPr/>
          </p:nvSpPr>
          <p:spPr>
            <a:xfrm>
              <a:off x="6472525" y="3611400"/>
              <a:ext cx="2529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r>
              <a:rPr lang="ru"/>
              <a:t>. 2</a:t>
            </a:r>
            <a:endParaRPr/>
          </a:p>
        </p:txBody>
      </p:sp>
      <p:sp>
        <p:nvSpPr>
          <p:cNvPr id="325" name="Google Shape;32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26" name="Google Shape;326;p35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7" name="Google Shape;327;p35"/>
          <p:cNvPicPr preferRelativeResize="0"/>
          <p:nvPr/>
        </p:nvPicPr>
        <p:blipFill rotWithShape="1">
          <a:blip r:embed="rId4">
            <a:alphaModFix/>
          </a:blip>
          <a:srcRect b="52921" l="0" r="0" t="0"/>
          <a:stretch/>
        </p:blipFill>
        <p:spPr>
          <a:xfrm>
            <a:off x="165225" y="3066950"/>
            <a:ext cx="2360000" cy="679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8" name="Google Shape;32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8800" y="298175"/>
            <a:ext cx="934600" cy="537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30" name="Google Shape;330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6825" y="227050"/>
            <a:ext cx="2421499" cy="679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1" name="Google Shape;331;p35"/>
          <p:cNvSpPr/>
          <p:nvPr/>
        </p:nvSpPr>
        <p:spPr>
          <a:xfrm>
            <a:off x="6088925" y="4610475"/>
            <a:ext cx="12927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32" name="Google Shape;332;p35"/>
          <p:cNvSpPr/>
          <p:nvPr/>
        </p:nvSpPr>
        <p:spPr>
          <a:xfrm>
            <a:off x="2785450" y="4610475"/>
            <a:ext cx="29913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333" name="Google Shape;333;p35"/>
          <p:cNvGrpSpPr/>
          <p:nvPr/>
        </p:nvGrpSpPr>
        <p:grpSpPr>
          <a:xfrm>
            <a:off x="2853375" y="3707325"/>
            <a:ext cx="1638150" cy="393600"/>
            <a:chOff x="2853375" y="3707325"/>
            <a:chExt cx="1638150" cy="393600"/>
          </a:xfrm>
        </p:grpSpPr>
        <p:sp>
          <p:nvSpPr>
            <p:cNvPr id="334" name="Google Shape;334;p35"/>
            <p:cNvSpPr/>
            <p:nvPr/>
          </p:nvSpPr>
          <p:spPr>
            <a:xfrm>
              <a:off x="2853375" y="3707325"/>
              <a:ext cx="16131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4284525" y="3851725"/>
              <a:ext cx="207000" cy="211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36" name="Google Shape;336;p35"/>
          <p:cNvGrpSpPr/>
          <p:nvPr/>
        </p:nvGrpSpPr>
        <p:grpSpPr>
          <a:xfrm>
            <a:off x="5932375" y="2675675"/>
            <a:ext cx="2117150" cy="405900"/>
            <a:chOff x="5932375" y="2675675"/>
            <a:chExt cx="2117150" cy="405900"/>
          </a:xfrm>
        </p:grpSpPr>
        <p:sp>
          <p:nvSpPr>
            <p:cNvPr id="337" name="Google Shape;337;p35"/>
            <p:cNvSpPr/>
            <p:nvPr/>
          </p:nvSpPr>
          <p:spPr>
            <a:xfrm>
              <a:off x="5949525" y="2675675"/>
              <a:ext cx="2100000" cy="405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5932375" y="2745275"/>
              <a:ext cx="128400" cy="26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39" name="Google Shape;339;p35"/>
          <p:cNvGrpSpPr/>
          <p:nvPr/>
        </p:nvGrpSpPr>
        <p:grpSpPr>
          <a:xfrm>
            <a:off x="5072475" y="3952500"/>
            <a:ext cx="1292700" cy="416800"/>
            <a:chOff x="5072475" y="3952500"/>
            <a:chExt cx="1292700" cy="416800"/>
          </a:xfrm>
        </p:grpSpPr>
        <p:sp>
          <p:nvSpPr>
            <p:cNvPr id="340" name="Google Shape;340;p35"/>
            <p:cNvSpPr/>
            <p:nvPr/>
          </p:nvSpPr>
          <p:spPr>
            <a:xfrm>
              <a:off x="5072475" y="4028200"/>
              <a:ext cx="12927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5243350" y="3952500"/>
              <a:ext cx="268800" cy="24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42" name="Google Shape;342;p35"/>
          <p:cNvGrpSpPr/>
          <p:nvPr/>
        </p:nvGrpSpPr>
        <p:grpSpPr>
          <a:xfrm>
            <a:off x="6472525" y="3611400"/>
            <a:ext cx="2118325" cy="451525"/>
            <a:chOff x="6472525" y="3611400"/>
            <a:chExt cx="2118325" cy="451525"/>
          </a:xfrm>
        </p:grpSpPr>
        <p:sp>
          <p:nvSpPr>
            <p:cNvPr id="343" name="Google Shape;343;p35"/>
            <p:cNvSpPr/>
            <p:nvPr/>
          </p:nvSpPr>
          <p:spPr>
            <a:xfrm>
              <a:off x="6553550" y="3669325"/>
              <a:ext cx="20373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6472525" y="3611400"/>
              <a:ext cx="2529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r>
              <a:rPr lang="ru"/>
              <a:t>. 3</a:t>
            </a:r>
            <a:endParaRPr/>
          </a:p>
        </p:txBody>
      </p:sp>
      <p:sp>
        <p:nvSpPr>
          <p:cNvPr id="350" name="Google Shape;35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51" name="Google Shape;351;p36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2" name="Google Shape;352;p36"/>
          <p:cNvPicPr preferRelativeResize="0"/>
          <p:nvPr/>
        </p:nvPicPr>
        <p:blipFill rotWithShape="1">
          <a:blip r:embed="rId4">
            <a:alphaModFix/>
          </a:blip>
          <a:srcRect b="35608" l="0" r="0" t="0"/>
          <a:stretch/>
        </p:blipFill>
        <p:spPr>
          <a:xfrm>
            <a:off x="165225" y="3066950"/>
            <a:ext cx="2360000" cy="929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3" name="Google Shape;353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8800" y="298175"/>
            <a:ext cx="934600" cy="537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5" name="Google Shape;355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6825" y="227050"/>
            <a:ext cx="2421499" cy="679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6" name="Google Shape;356;p36"/>
          <p:cNvSpPr/>
          <p:nvPr/>
        </p:nvSpPr>
        <p:spPr>
          <a:xfrm>
            <a:off x="6088925" y="4610475"/>
            <a:ext cx="12927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57" name="Google Shape;357;p36"/>
          <p:cNvSpPr/>
          <p:nvPr/>
        </p:nvSpPr>
        <p:spPr>
          <a:xfrm>
            <a:off x="2785450" y="4610475"/>
            <a:ext cx="29913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358" name="Google Shape;358;p36"/>
          <p:cNvGrpSpPr/>
          <p:nvPr/>
        </p:nvGrpSpPr>
        <p:grpSpPr>
          <a:xfrm>
            <a:off x="2853375" y="3707325"/>
            <a:ext cx="1638150" cy="393600"/>
            <a:chOff x="2853375" y="3707325"/>
            <a:chExt cx="1638150" cy="393600"/>
          </a:xfrm>
        </p:grpSpPr>
        <p:sp>
          <p:nvSpPr>
            <p:cNvPr id="359" name="Google Shape;359;p36"/>
            <p:cNvSpPr/>
            <p:nvPr/>
          </p:nvSpPr>
          <p:spPr>
            <a:xfrm>
              <a:off x="2853375" y="3707325"/>
              <a:ext cx="16131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60" name="Google Shape;360;p36"/>
            <p:cNvSpPr/>
            <p:nvPr/>
          </p:nvSpPr>
          <p:spPr>
            <a:xfrm>
              <a:off x="4284525" y="3851725"/>
              <a:ext cx="207000" cy="211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61" name="Google Shape;361;p36"/>
          <p:cNvGrpSpPr/>
          <p:nvPr/>
        </p:nvGrpSpPr>
        <p:grpSpPr>
          <a:xfrm>
            <a:off x="5072475" y="3952500"/>
            <a:ext cx="1292700" cy="416800"/>
            <a:chOff x="5072475" y="3952500"/>
            <a:chExt cx="1292700" cy="416800"/>
          </a:xfrm>
        </p:grpSpPr>
        <p:sp>
          <p:nvSpPr>
            <p:cNvPr id="362" name="Google Shape;362;p36"/>
            <p:cNvSpPr/>
            <p:nvPr/>
          </p:nvSpPr>
          <p:spPr>
            <a:xfrm>
              <a:off x="5072475" y="4028200"/>
              <a:ext cx="12927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5243350" y="3952500"/>
              <a:ext cx="268800" cy="24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64" name="Google Shape;364;p36"/>
          <p:cNvGrpSpPr/>
          <p:nvPr/>
        </p:nvGrpSpPr>
        <p:grpSpPr>
          <a:xfrm>
            <a:off x="6472525" y="3611400"/>
            <a:ext cx="2118325" cy="451525"/>
            <a:chOff x="6472525" y="3611400"/>
            <a:chExt cx="2118325" cy="451525"/>
          </a:xfrm>
        </p:grpSpPr>
        <p:sp>
          <p:nvSpPr>
            <p:cNvPr id="365" name="Google Shape;365;p36"/>
            <p:cNvSpPr/>
            <p:nvPr/>
          </p:nvSpPr>
          <p:spPr>
            <a:xfrm>
              <a:off x="6553550" y="3669325"/>
              <a:ext cx="20373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6472525" y="3611400"/>
              <a:ext cx="2529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r>
              <a:rPr lang="ru"/>
              <a:t>. 4</a:t>
            </a:r>
            <a:endParaRPr/>
          </a:p>
        </p:txBody>
      </p:sp>
      <p:sp>
        <p:nvSpPr>
          <p:cNvPr id="372" name="Google Shape;37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73" name="Google Shape;373;p37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74" name="Google Shape;374;p37"/>
          <p:cNvPicPr preferRelativeResize="0"/>
          <p:nvPr/>
        </p:nvPicPr>
        <p:blipFill rotWithShape="1">
          <a:blip r:embed="rId4">
            <a:alphaModFix/>
          </a:blip>
          <a:srcRect b="17416" l="0" r="0" t="0"/>
          <a:stretch/>
        </p:blipFill>
        <p:spPr>
          <a:xfrm>
            <a:off x="165225" y="3066950"/>
            <a:ext cx="2360000" cy="11926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75" name="Google Shape;37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8800" y="298175"/>
            <a:ext cx="934600" cy="537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77" name="Google Shape;377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6825" y="227050"/>
            <a:ext cx="2421499" cy="679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8" name="Google Shape;378;p37"/>
          <p:cNvSpPr/>
          <p:nvPr/>
        </p:nvSpPr>
        <p:spPr>
          <a:xfrm>
            <a:off x="6088925" y="4610475"/>
            <a:ext cx="12927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79" name="Google Shape;379;p37"/>
          <p:cNvSpPr/>
          <p:nvPr/>
        </p:nvSpPr>
        <p:spPr>
          <a:xfrm>
            <a:off x="2785450" y="4610475"/>
            <a:ext cx="29913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380" name="Google Shape;380;p37"/>
          <p:cNvGrpSpPr/>
          <p:nvPr/>
        </p:nvGrpSpPr>
        <p:grpSpPr>
          <a:xfrm>
            <a:off x="2853375" y="3707325"/>
            <a:ext cx="1638150" cy="393600"/>
            <a:chOff x="2853375" y="3707325"/>
            <a:chExt cx="1638150" cy="393600"/>
          </a:xfrm>
        </p:grpSpPr>
        <p:sp>
          <p:nvSpPr>
            <p:cNvPr id="381" name="Google Shape;381;p37"/>
            <p:cNvSpPr/>
            <p:nvPr/>
          </p:nvSpPr>
          <p:spPr>
            <a:xfrm>
              <a:off x="2853375" y="3707325"/>
              <a:ext cx="16131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4284525" y="3851725"/>
              <a:ext cx="207000" cy="211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grpSp>
        <p:nvGrpSpPr>
          <p:cNvPr id="383" name="Google Shape;383;p37"/>
          <p:cNvGrpSpPr/>
          <p:nvPr/>
        </p:nvGrpSpPr>
        <p:grpSpPr>
          <a:xfrm>
            <a:off x="5072475" y="3952500"/>
            <a:ext cx="1292700" cy="416800"/>
            <a:chOff x="5072475" y="3952500"/>
            <a:chExt cx="1292700" cy="416800"/>
          </a:xfrm>
        </p:grpSpPr>
        <p:sp>
          <p:nvSpPr>
            <p:cNvPr id="384" name="Google Shape;384;p37"/>
            <p:cNvSpPr/>
            <p:nvPr/>
          </p:nvSpPr>
          <p:spPr>
            <a:xfrm>
              <a:off x="5072475" y="4028200"/>
              <a:ext cx="12927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85" name="Google Shape;385;p37"/>
            <p:cNvSpPr/>
            <p:nvPr/>
          </p:nvSpPr>
          <p:spPr>
            <a:xfrm>
              <a:off x="5243350" y="3952500"/>
              <a:ext cx="268800" cy="24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r>
              <a:rPr lang="ru"/>
              <a:t>. 5</a:t>
            </a:r>
            <a:endParaRPr/>
          </a:p>
        </p:txBody>
      </p:sp>
      <p:sp>
        <p:nvSpPr>
          <p:cNvPr id="391" name="Google Shape;39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92" name="Google Shape;392;p38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93" name="Google Shape;393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5225" y="3066950"/>
            <a:ext cx="2360000" cy="14441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94" name="Google Shape;394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8800" y="298175"/>
            <a:ext cx="934600" cy="537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96" name="Google Shape;396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6825" y="227050"/>
            <a:ext cx="2421499" cy="679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7" name="Google Shape;397;p38"/>
          <p:cNvSpPr/>
          <p:nvPr/>
        </p:nvSpPr>
        <p:spPr>
          <a:xfrm>
            <a:off x="6088925" y="4610475"/>
            <a:ext cx="12927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98" name="Google Shape;398;p38"/>
          <p:cNvSpPr/>
          <p:nvPr/>
        </p:nvSpPr>
        <p:spPr>
          <a:xfrm>
            <a:off x="2785450" y="4610475"/>
            <a:ext cx="29913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399" name="Google Shape;399;p38"/>
          <p:cNvGrpSpPr/>
          <p:nvPr/>
        </p:nvGrpSpPr>
        <p:grpSpPr>
          <a:xfrm>
            <a:off x="5072475" y="3952500"/>
            <a:ext cx="1292700" cy="416800"/>
            <a:chOff x="5072475" y="3952500"/>
            <a:chExt cx="1292700" cy="416800"/>
          </a:xfrm>
        </p:grpSpPr>
        <p:sp>
          <p:nvSpPr>
            <p:cNvPr id="400" name="Google Shape;400;p38"/>
            <p:cNvSpPr/>
            <p:nvPr/>
          </p:nvSpPr>
          <p:spPr>
            <a:xfrm>
              <a:off x="5072475" y="4028200"/>
              <a:ext cx="12927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5243350" y="3952500"/>
              <a:ext cx="268800" cy="24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r>
              <a:rPr lang="ru"/>
              <a:t>. 6</a:t>
            </a:r>
            <a:endParaRPr/>
          </a:p>
        </p:txBody>
      </p:sp>
      <p:sp>
        <p:nvSpPr>
          <p:cNvPr id="407" name="Google Shape;40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408" name="Google Shape;408;p39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9" name="Google Shape;409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5225" y="3066950"/>
            <a:ext cx="2360000" cy="14441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10" name="Google Shape;410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8800" y="298175"/>
            <a:ext cx="934600" cy="537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12" name="Google Shape;412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6825" y="227050"/>
            <a:ext cx="2421499" cy="679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13" name="Google Shape;413;p39"/>
          <p:cNvSpPr/>
          <p:nvPr/>
        </p:nvSpPr>
        <p:spPr>
          <a:xfrm>
            <a:off x="6088925" y="4610475"/>
            <a:ext cx="12927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414" name="Google Shape;414;p39"/>
          <p:cNvSpPr/>
          <p:nvPr/>
        </p:nvSpPr>
        <p:spPr>
          <a:xfrm>
            <a:off x="2785450" y="4610475"/>
            <a:ext cx="2991300" cy="3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</a:t>
            </a:r>
            <a:r>
              <a:rPr lang="ru"/>
              <a:t>. 7</a:t>
            </a:r>
            <a:endParaRPr/>
          </a:p>
        </p:txBody>
      </p:sp>
      <p:sp>
        <p:nvSpPr>
          <p:cNvPr id="420" name="Google Shape;42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421" name="Google Shape;421;p40"/>
          <p:cNvPicPr preferRelativeResize="0"/>
          <p:nvPr/>
        </p:nvPicPr>
        <p:blipFill rotWithShape="1">
          <a:blip r:embed="rId3">
            <a:alphaModFix/>
          </a:blip>
          <a:srcRect b="0" l="11292" r="0" t="0"/>
          <a:stretch/>
        </p:blipFill>
        <p:spPr>
          <a:xfrm>
            <a:off x="2664799" y="1058225"/>
            <a:ext cx="6011676" cy="3952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22" name="Google Shape;422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5225" y="3066950"/>
            <a:ext cx="2360000" cy="14441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23" name="Google Shape;42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25" y="1058225"/>
            <a:ext cx="2360000" cy="200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8800" y="298175"/>
            <a:ext cx="934600" cy="537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25" name="Google Shape;425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6825" y="227050"/>
            <a:ext cx="2421499" cy="679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mode. Nuances</a:t>
            </a:r>
            <a:endParaRPr/>
          </a:p>
        </p:txBody>
      </p:sp>
      <p:sp>
        <p:nvSpPr>
          <p:cNvPr id="431" name="Google Shape;431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432" name="Google Shape;43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grpSp>
        <p:nvGrpSpPr>
          <p:cNvPr id="433" name="Google Shape;433;p41"/>
          <p:cNvGrpSpPr/>
          <p:nvPr/>
        </p:nvGrpSpPr>
        <p:grpSpPr>
          <a:xfrm>
            <a:off x="3772350" y="1058225"/>
            <a:ext cx="4823200" cy="3952500"/>
            <a:chOff x="2664800" y="1058225"/>
            <a:chExt cx="4823200" cy="3952500"/>
          </a:xfrm>
        </p:grpSpPr>
        <p:pic>
          <p:nvPicPr>
            <p:cNvPr id="434" name="Google Shape;434;p41"/>
            <p:cNvPicPr preferRelativeResize="0"/>
            <p:nvPr/>
          </p:nvPicPr>
          <p:blipFill rotWithShape="1">
            <a:blip r:embed="rId3">
              <a:alphaModFix/>
            </a:blip>
            <a:srcRect b="0" l="11294" r="17536" t="0"/>
            <a:stretch/>
          </p:blipFill>
          <p:spPr>
            <a:xfrm>
              <a:off x="2664800" y="1058225"/>
              <a:ext cx="4823102" cy="39525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435" name="Google Shape;435;p41"/>
            <p:cNvSpPr/>
            <p:nvPr/>
          </p:nvSpPr>
          <p:spPr>
            <a:xfrm>
              <a:off x="5568450" y="1670150"/>
              <a:ext cx="16485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grpSp>
          <p:nvGrpSpPr>
            <p:cNvPr id="436" name="Google Shape;436;p41"/>
            <p:cNvGrpSpPr/>
            <p:nvPr/>
          </p:nvGrpSpPr>
          <p:grpSpPr>
            <a:xfrm>
              <a:off x="2853375" y="3707325"/>
              <a:ext cx="1638150" cy="393600"/>
              <a:chOff x="2853375" y="3707325"/>
              <a:chExt cx="1638150" cy="393600"/>
            </a:xfrm>
          </p:grpSpPr>
          <p:sp>
            <p:nvSpPr>
              <p:cNvPr id="437" name="Google Shape;437;p41"/>
              <p:cNvSpPr/>
              <p:nvPr/>
            </p:nvSpPr>
            <p:spPr>
              <a:xfrm>
                <a:off x="2853375" y="3707325"/>
                <a:ext cx="1613100" cy="393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438" name="Google Shape;438;p41"/>
              <p:cNvSpPr/>
              <p:nvPr/>
            </p:nvSpPr>
            <p:spPr>
              <a:xfrm>
                <a:off x="4284525" y="3851725"/>
                <a:ext cx="207000" cy="211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</p:grpSp>
        <p:grpSp>
          <p:nvGrpSpPr>
            <p:cNvPr id="439" name="Google Shape;439;p41"/>
            <p:cNvGrpSpPr/>
            <p:nvPr/>
          </p:nvGrpSpPr>
          <p:grpSpPr>
            <a:xfrm>
              <a:off x="5932328" y="2675675"/>
              <a:ext cx="1555258" cy="405900"/>
              <a:chOff x="5932375" y="2675675"/>
              <a:chExt cx="2117150" cy="405900"/>
            </a:xfrm>
          </p:grpSpPr>
          <p:sp>
            <p:nvSpPr>
              <p:cNvPr id="440" name="Google Shape;440;p41"/>
              <p:cNvSpPr/>
              <p:nvPr/>
            </p:nvSpPr>
            <p:spPr>
              <a:xfrm>
                <a:off x="5949525" y="2675675"/>
                <a:ext cx="2100000" cy="405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441" name="Google Shape;441;p41"/>
              <p:cNvSpPr/>
              <p:nvPr/>
            </p:nvSpPr>
            <p:spPr>
              <a:xfrm>
                <a:off x="5932375" y="2745275"/>
                <a:ext cx="128400" cy="266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</p:grpSp>
        <p:grpSp>
          <p:nvGrpSpPr>
            <p:cNvPr id="442" name="Google Shape;442;p41"/>
            <p:cNvGrpSpPr/>
            <p:nvPr/>
          </p:nvGrpSpPr>
          <p:grpSpPr>
            <a:xfrm>
              <a:off x="3029300" y="2673350"/>
              <a:ext cx="2112025" cy="393600"/>
              <a:chOff x="3029300" y="2673350"/>
              <a:chExt cx="2112025" cy="393600"/>
            </a:xfrm>
          </p:grpSpPr>
          <p:sp>
            <p:nvSpPr>
              <p:cNvPr id="443" name="Google Shape;443;p41"/>
              <p:cNvSpPr/>
              <p:nvPr/>
            </p:nvSpPr>
            <p:spPr>
              <a:xfrm>
                <a:off x="3029300" y="2673350"/>
                <a:ext cx="2070600" cy="393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444" name="Google Shape;444;p41"/>
              <p:cNvSpPr/>
              <p:nvPr/>
            </p:nvSpPr>
            <p:spPr>
              <a:xfrm>
                <a:off x="4988925" y="2693800"/>
                <a:ext cx="152400" cy="281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</p:grpSp>
        <p:grpSp>
          <p:nvGrpSpPr>
            <p:cNvPr id="445" name="Google Shape;445;p41"/>
            <p:cNvGrpSpPr/>
            <p:nvPr/>
          </p:nvGrpSpPr>
          <p:grpSpPr>
            <a:xfrm>
              <a:off x="5072475" y="3952500"/>
              <a:ext cx="1292700" cy="416800"/>
              <a:chOff x="5072475" y="3952500"/>
              <a:chExt cx="1292700" cy="416800"/>
            </a:xfrm>
          </p:grpSpPr>
          <p:sp>
            <p:nvSpPr>
              <p:cNvPr id="446" name="Google Shape;446;p41"/>
              <p:cNvSpPr/>
              <p:nvPr/>
            </p:nvSpPr>
            <p:spPr>
              <a:xfrm>
                <a:off x="5072475" y="4028200"/>
                <a:ext cx="1292700" cy="341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447" name="Google Shape;447;p41"/>
              <p:cNvSpPr/>
              <p:nvPr/>
            </p:nvSpPr>
            <p:spPr>
              <a:xfrm>
                <a:off x="5243350" y="3952500"/>
                <a:ext cx="268800" cy="245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</p:grpSp>
        <p:sp>
          <p:nvSpPr>
            <p:cNvPr id="448" name="Google Shape;448;p41"/>
            <p:cNvSpPr/>
            <p:nvPr/>
          </p:nvSpPr>
          <p:spPr>
            <a:xfrm>
              <a:off x="6561300" y="3669325"/>
              <a:ext cx="9267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449" name="Google Shape;449;p41"/>
            <p:cNvSpPr/>
            <p:nvPr/>
          </p:nvSpPr>
          <p:spPr>
            <a:xfrm>
              <a:off x="6466832" y="3611400"/>
              <a:ext cx="1149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sp>
        <p:nvSpPr>
          <p:cNvPr id="450" name="Google Shape;450;p41"/>
          <p:cNvSpPr txBox="1"/>
          <p:nvPr>
            <p:ph idx="1" type="body"/>
          </p:nvPr>
        </p:nvSpPr>
        <p:spPr>
          <a:xfrm>
            <a:off x="78750" y="1058225"/>
            <a:ext cx="3693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complexity:</a:t>
            </a:r>
            <a:r>
              <a:rPr lang="ru" sz="2000">
                <a:solidFill>
                  <a:schemeClr val="accent5"/>
                </a:solidFill>
                <a:highlight>
                  <a:schemeClr val="lt1"/>
                </a:highlight>
              </a:rPr>
              <a:t> </a:t>
            </a:r>
            <a:br>
              <a:rPr lang="ru" sz="2000">
                <a:solidFill>
                  <a:schemeClr val="accent5"/>
                </a:solidFill>
                <a:highlight>
                  <a:schemeClr val="lt1"/>
                </a:highlight>
              </a:rPr>
            </a:b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×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runtime</a:t>
            </a:r>
            <a:r>
              <a:rPr i="1" lang="ru" sz="2400">
                <a:highlight>
                  <a:schemeClr val="lt1"/>
                </a:highlight>
              </a:rPr>
              <a:t>(f), </a:t>
            </a:r>
            <a:br>
              <a:rPr i="1" lang="ru" sz="2400">
                <a:highlight>
                  <a:schemeClr val="lt1"/>
                </a:highlight>
              </a:rPr>
            </a:b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∈ </a:t>
            </a:r>
            <a:r>
              <a:rPr lang="ru" sz="2400">
                <a:highlight>
                  <a:schemeClr val="lt1"/>
                </a:highlight>
              </a:rPr>
              <a:t>[5, 10]</a:t>
            </a:r>
            <a:endParaRPr sz="24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Gradient descent. Iterative updates</a:t>
            </a:r>
            <a:endParaRPr/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3125" y="2047875"/>
            <a:ext cx="5661174" cy="25210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71667"/>
            <a:ext cx="2438400" cy="1363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Reverse mode. Nuances</a:t>
            </a:r>
            <a:endParaRPr/>
          </a:p>
        </p:txBody>
      </p:sp>
      <p:sp>
        <p:nvSpPr>
          <p:cNvPr id="456" name="Google Shape;45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457" name="Google Shape;457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grpSp>
        <p:nvGrpSpPr>
          <p:cNvPr id="458" name="Google Shape;458;p42"/>
          <p:cNvGrpSpPr/>
          <p:nvPr/>
        </p:nvGrpSpPr>
        <p:grpSpPr>
          <a:xfrm>
            <a:off x="3772350" y="1058225"/>
            <a:ext cx="4823200" cy="3952500"/>
            <a:chOff x="2664800" y="1058225"/>
            <a:chExt cx="4823200" cy="3952500"/>
          </a:xfrm>
        </p:grpSpPr>
        <p:pic>
          <p:nvPicPr>
            <p:cNvPr id="459" name="Google Shape;459;p42"/>
            <p:cNvPicPr preferRelativeResize="0"/>
            <p:nvPr/>
          </p:nvPicPr>
          <p:blipFill rotWithShape="1">
            <a:blip r:embed="rId3">
              <a:alphaModFix/>
            </a:blip>
            <a:srcRect b="0" l="11294" r="17536" t="0"/>
            <a:stretch/>
          </p:blipFill>
          <p:spPr>
            <a:xfrm>
              <a:off x="2664800" y="1058225"/>
              <a:ext cx="4823102" cy="39525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460" name="Google Shape;460;p42"/>
            <p:cNvSpPr/>
            <p:nvPr/>
          </p:nvSpPr>
          <p:spPr>
            <a:xfrm>
              <a:off x="5568450" y="1670150"/>
              <a:ext cx="16485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grpSp>
          <p:nvGrpSpPr>
            <p:cNvPr id="461" name="Google Shape;461;p42"/>
            <p:cNvGrpSpPr/>
            <p:nvPr/>
          </p:nvGrpSpPr>
          <p:grpSpPr>
            <a:xfrm>
              <a:off x="2853375" y="3707325"/>
              <a:ext cx="1638150" cy="393600"/>
              <a:chOff x="2853375" y="3707325"/>
              <a:chExt cx="1638150" cy="393600"/>
            </a:xfrm>
          </p:grpSpPr>
          <p:sp>
            <p:nvSpPr>
              <p:cNvPr id="462" name="Google Shape;462;p42"/>
              <p:cNvSpPr/>
              <p:nvPr/>
            </p:nvSpPr>
            <p:spPr>
              <a:xfrm>
                <a:off x="2853375" y="3707325"/>
                <a:ext cx="1613100" cy="393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463" name="Google Shape;463;p42"/>
              <p:cNvSpPr/>
              <p:nvPr/>
            </p:nvSpPr>
            <p:spPr>
              <a:xfrm>
                <a:off x="4284525" y="3851725"/>
                <a:ext cx="207000" cy="211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</p:grpSp>
        <p:grpSp>
          <p:nvGrpSpPr>
            <p:cNvPr id="464" name="Google Shape;464;p42"/>
            <p:cNvGrpSpPr/>
            <p:nvPr/>
          </p:nvGrpSpPr>
          <p:grpSpPr>
            <a:xfrm>
              <a:off x="5932328" y="2675675"/>
              <a:ext cx="1555258" cy="405900"/>
              <a:chOff x="5932375" y="2675675"/>
              <a:chExt cx="2117150" cy="405900"/>
            </a:xfrm>
          </p:grpSpPr>
          <p:sp>
            <p:nvSpPr>
              <p:cNvPr id="465" name="Google Shape;465;p42"/>
              <p:cNvSpPr/>
              <p:nvPr/>
            </p:nvSpPr>
            <p:spPr>
              <a:xfrm>
                <a:off x="5949525" y="2675675"/>
                <a:ext cx="2100000" cy="405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466" name="Google Shape;466;p42"/>
              <p:cNvSpPr/>
              <p:nvPr/>
            </p:nvSpPr>
            <p:spPr>
              <a:xfrm>
                <a:off x="5932375" y="2745275"/>
                <a:ext cx="128400" cy="266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</p:grpSp>
        <p:grpSp>
          <p:nvGrpSpPr>
            <p:cNvPr id="467" name="Google Shape;467;p42"/>
            <p:cNvGrpSpPr/>
            <p:nvPr/>
          </p:nvGrpSpPr>
          <p:grpSpPr>
            <a:xfrm>
              <a:off x="3029300" y="2673350"/>
              <a:ext cx="2112025" cy="393600"/>
              <a:chOff x="3029300" y="2673350"/>
              <a:chExt cx="2112025" cy="393600"/>
            </a:xfrm>
          </p:grpSpPr>
          <p:sp>
            <p:nvSpPr>
              <p:cNvPr id="468" name="Google Shape;468;p42"/>
              <p:cNvSpPr/>
              <p:nvPr/>
            </p:nvSpPr>
            <p:spPr>
              <a:xfrm>
                <a:off x="3029300" y="2673350"/>
                <a:ext cx="2070600" cy="393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469" name="Google Shape;469;p42"/>
              <p:cNvSpPr/>
              <p:nvPr/>
            </p:nvSpPr>
            <p:spPr>
              <a:xfrm>
                <a:off x="4988925" y="2693800"/>
                <a:ext cx="152400" cy="281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</p:grpSp>
        <p:grpSp>
          <p:nvGrpSpPr>
            <p:cNvPr id="470" name="Google Shape;470;p42"/>
            <p:cNvGrpSpPr/>
            <p:nvPr/>
          </p:nvGrpSpPr>
          <p:grpSpPr>
            <a:xfrm>
              <a:off x="5072475" y="3952500"/>
              <a:ext cx="1292700" cy="416800"/>
              <a:chOff x="5072475" y="3952500"/>
              <a:chExt cx="1292700" cy="416800"/>
            </a:xfrm>
          </p:grpSpPr>
          <p:sp>
            <p:nvSpPr>
              <p:cNvPr id="471" name="Google Shape;471;p42"/>
              <p:cNvSpPr/>
              <p:nvPr/>
            </p:nvSpPr>
            <p:spPr>
              <a:xfrm>
                <a:off x="5072475" y="4028200"/>
                <a:ext cx="1292700" cy="341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472" name="Google Shape;472;p42"/>
              <p:cNvSpPr/>
              <p:nvPr/>
            </p:nvSpPr>
            <p:spPr>
              <a:xfrm>
                <a:off x="5243350" y="3952500"/>
                <a:ext cx="268800" cy="245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</p:grpSp>
        <p:sp>
          <p:nvSpPr>
            <p:cNvPr id="473" name="Google Shape;473;p42"/>
            <p:cNvSpPr/>
            <p:nvPr/>
          </p:nvSpPr>
          <p:spPr>
            <a:xfrm>
              <a:off x="6561300" y="3669325"/>
              <a:ext cx="926700" cy="39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474" name="Google Shape;474;p42"/>
            <p:cNvSpPr/>
            <p:nvPr/>
          </p:nvSpPr>
          <p:spPr>
            <a:xfrm>
              <a:off x="6466832" y="3611400"/>
              <a:ext cx="114900" cy="341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  <p:sp>
        <p:nvSpPr>
          <p:cNvPr id="475" name="Google Shape;475;p42"/>
          <p:cNvSpPr txBox="1"/>
          <p:nvPr>
            <p:ph idx="1" type="body"/>
          </p:nvPr>
        </p:nvSpPr>
        <p:spPr>
          <a:xfrm>
            <a:off x="78750" y="1058225"/>
            <a:ext cx="3693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complexity:</a:t>
            </a:r>
            <a:r>
              <a:rPr lang="ru" sz="2000">
                <a:solidFill>
                  <a:schemeClr val="accent5"/>
                </a:solidFill>
                <a:highlight>
                  <a:schemeClr val="lt1"/>
                </a:highlight>
              </a:rPr>
              <a:t> </a:t>
            </a:r>
            <a:br>
              <a:rPr lang="ru" sz="2000">
                <a:solidFill>
                  <a:schemeClr val="accent5"/>
                </a:solidFill>
                <a:highlight>
                  <a:schemeClr val="lt1"/>
                </a:highlight>
              </a:rPr>
            </a:b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×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runtime</a:t>
            </a:r>
            <a:r>
              <a:rPr i="1" lang="ru" sz="2400">
                <a:highlight>
                  <a:schemeClr val="lt1"/>
                </a:highlight>
              </a:rPr>
              <a:t>(f), </a:t>
            </a:r>
            <a:br>
              <a:rPr i="1" lang="ru" sz="2400">
                <a:highlight>
                  <a:schemeClr val="lt1"/>
                </a:highlight>
              </a:rPr>
            </a:b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∈ </a:t>
            </a:r>
            <a:r>
              <a:rPr lang="ru" sz="2400">
                <a:highlight>
                  <a:schemeClr val="lt1"/>
                </a:highlight>
              </a:rPr>
              <a:t>[5, 10]</a:t>
            </a:r>
            <a:endParaRPr sz="24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computes the whole gradient in a single pass, used in backprop</a:t>
            </a:r>
            <a:endParaRPr sz="20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Forward gradient</a:t>
            </a:r>
            <a:endParaRPr/>
          </a:p>
        </p:txBody>
      </p:sp>
      <p:sp>
        <p:nvSpPr>
          <p:cNvPr id="481" name="Google Shape;48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482" name="Google Shape;482;p43"/>
          <p:cNvSpPr txBox="1"/>
          <p:nvPr>
            <p:ph idx="1" type="body"/>
          </p:nvPr>
        </p:nvSpPr>
        <p:spPr>
          <a:xfrm>
            <a:off x="311700" y="3382175"/>
            <a:ext cx="8232600" cy="15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ru" sz="2400">
                <a:highlight>
                  <a:schemeClr val="lt1"/>
                </a:highlight>
              </a:rPr>
              <a:t>v</a:t>
            </a:r>
            <a:r>
              <a:rPr lang="ru" sz="2000"/>
              <a:t> is a random vector of </a:t>
            </a:r>
            <a:r>
              <a:rPr i="1" lang="ru" sz="2400">
                <a:highlight>
                  <a:schemeClr val="lt1"/>
                </a:highlight>
              </a:rPr>
              <a:t>n</a:t>
            </a:r>
            <a:r>
              <a:rPr lang="ru" sz="2000"/>
              <a:t> components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ru" sz="2400">
                <a:highlight>
                  <a:schemeClr val="lt1"/>
                </a:highlight>
              </a:rPr>
              <a:t>v</a:t>
            </a:r>
            <a:r>
              <a:rPr b="1" baseline="-25000" i="1" lang="ru" sz="2400">
                <a:highlight>
                  <a:schemeClr val="lt1"/>
                </a:highlight>
              </a:rPr>
              <a:t>i</a:t>
            </a:r>
            <a:r>
              <a:rPr lang="ru" sz="2700"/>
              <a:t> </a:t>
            </a:r>
            <a:r>
              <a:rPr lang="ru" sz="2000"/>
              <a:t>are randomly sampled from 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 sz="2000"/>
              <a:t>a distribution with </a:t>
            </a:r>
            <a:r>
              <a:rPr i="1" lang="ru" sz="2400">
                <a:highlight>
                  <a:schemeClr val="lt1"/>
                </a:highlight>
              </a:rPr>
              <a:t>0</a:t>
            </a:r>
            <a:r>
              <a:rPr lang="ru" sz="2000"/>
              <a:t> mean and </a:t>
            </a:r>
            <a:r>
              <a:rPr i="1" lang="ru" sz="2400">
                <a:highlight>
                  <a:schemeClr val="lt1"/>
                </a:highlight>
              </a:rPr>
              <a:t>1</a:t>
            </a:r>
            <a:r>
              <a:rPr lang="ru" sz="2000"/>
              <a:t> variance</a:t>
            </a:r>
            <a:endParaRPr sz="2000"/>
          </a:p>
        </p:txBody>
      </p:sp>
      <p:pic>
        <p:nvPicPr>
          <p:cNvPr id="483" name="Google Shape;48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1663"/>
            <a:ext cx="9143999" cy="20970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489" name="Google Shape;48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710" y="0"/>
            <a:ext cx="809558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495" name="Google Shape;49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475" y="858299"/>
            <a:ext cx="4777600" cy="38757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96" name="Google Shape;49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3475" y="858300"/>
            <a:ext cx="400300" cy="2298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97" name="Google Shape;49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0" y="0"/>
            <a:ext cx="3581275" cy="10881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4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Recap of Forward mode</a:t>
            </a:r>
            <a:endParaRPr/>
          </a:p>
        </p:txBody>
      </p:sp>
      <p:pic>
        <p:nvPicPr>
          <p:cNvPr id="499" name="Google Shape;499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875" y="1869419"/>
            <a:ext cx="4571999" cy="18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45"/>
          <p:cNvSpPr txBox="1"/>
          <p:nvPr>
            <p:ph idx="1" type="body"/>
          </p:nvPr>
        </p:nvSpPr>
        <p:spPr>
          <a:xfrm>
            <a:off x="128875" y="3988550"/>
            <a:ext cx="3189000" cy="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/>
              <a:t>Seeds are actually a vector</a:t>
            </a:r>
            <a:endParaRPr sz="2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506" name="Google Shape;50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710" y="0"/>
            <a:ext cx="809558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46"/>
          <p:cNvSpPr/>
          <p:nvPr/>
        </p:nvSpPr>
        <p:spPr>
          <a:xfrm>
            <a:off x="7280350" y="2072450"/>
            <a:ext cx="311400" cy="327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508" name="Google Shape;50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350" y="338900"/>
            <a:ext cx="2875949" cy="8744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9" name="Google Shape;50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38900"/>
            <a:ext cx="501875" cy="874475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4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Bias-less-ness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Bias-less-ness</a:t>
            </a:r>
            <a:endParaRPr/>
          </a:p>
        </p:txBody>
      </p:sp>
      <p:sp>
        <p:nvSpPr>
          <p:cNvPr id="516" name="Google Shape;516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17" name="Google Shape;517;p47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518" name="Google Shape;51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1671"/>
            <a:ext cx="9143999" cy="112485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9" name="Google Shape;519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0400" y="353425"/>
            <a:ext cx="3771900" cy="7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25" name="Google Shape;525;p48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526" name="Google Shape;52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1671"/>
            <a:ext cx="9143999" cy="112485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7" name="Google Shape;52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0400" y="353425"/>
            <a:ext cx="3771900" cy="7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8" name="Google Shape;528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3025" y="2786725"/>
            <a:ext cx="5162550" cy="1352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29" name="Google Shape;529;p4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Bias-less-ness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35" name="Google Shape;535;p49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536" name="Google Shape;53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1671"/>
            <a:ext cx="9143999" cy="112485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37" name="Google Shape;537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0400" y="353425"/>
            <a:ext cx="3771900" cy="7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38" name="Google Shape;538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125" y="2390875"/>
            <a:ext cx="3089877" cy="8095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39" name="Google Shape;539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79988" y="3294754"/>
            <a:ext cx="6296026" cy="11809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0" name="Google Shape;540;p4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Bias-less-ness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46" name="Google Shape;546;p50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Backprop gradient takes </a:t>
            </a: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×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runtime</a:t>
            </a:r>
            <a:r>
              <a:rPr i="1" lang="ru" sz="2400">
                <a:highlight>
                  <a:schemeClr val="lt1"/>
                </a:highlight>
              </a:rPr>
              <a:t>(f), </a:t>
            </a: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∈ </a:t>
            </a:r>
            <a:r>
              <a:rPr lang="ru" sz="2400">
                <a:highlight>
                  <a:schemeClr val="lt1"/>
                </a:highlight>
              </a:rPr>
              <a:t>[5, 10]</a:t>
            </a:r>
            <a:endParaRPr sz="24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547" name="Google Shape;547;p5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Comparison with backprop gradient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53" name="Google Shape;553;p51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Backprop gradient takes </a:t>
            </a: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×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runtime</a:t>
            </a:r>
            <a:r>
              <a:rPr i="1" lang="ru" sz="2400">
                <a:highlight>
                  <a:schemeClr val="lt1"/>
                </a:highlight>
              </a:rPr>
              <a:t>(f), </a:t>
            </a: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∈ </a:t>
            </a:r>
            <a:r>
              <a:rPr lang="ru" sz="2400">
                <a:highlight>
                  <a:schemeClr val="lt1"/>
                </a:highlight>
              </a:rPr>
              <a:t>[5, 10]</a:t>
            </a:r>
            <a:endParaRPr sz="2400"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Forward gradient takes </a:t>
            </a:r>
            <a:r>
              <a:rPr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f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×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runtime</a:t>
            </a:r>
            <a:r>
              <a:rPr i="1" lang="ru" sz="2400">
                <a:highlight>
                  <a:schemeClr val="lt1"/>
                </a:highlight>
              </a:rPr>
              <a:t>(f), </a:t>
            </a:r>
            <a:r>
              <a:rPr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f</a:t>
            </a:r>
            <a:r>
              <a:rPr i="1" lang="ru" sz="2400">
                <a:highlight>
                  <a:schemeClr val="lt1"/>
                </a:highlight>
              </a:rPr>
              <a:t> ∈ </a:t>
            </a:r>
            <a:r>
              <a:rPr lang="ru" sz="2400">
                <a:highlight>
                  <a:schemeClr val="lt1"/>
                </a:highlight>
              </a:rPr>
              <a:t>[1, 3]</a:t>
            </a:r>
            <a:endParaRPr sz="24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554" name="Google Shape;554;p5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Comparison with backprop gradient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Gradient descent. How to improve?</a:t>
            </a:r>
            <a:endParaRPr/>
          </a:p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648875"/>
            <a:ext cx="4311578" cy="19199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71667"/>
            <a:ext cx="2438400" cy="1363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60" name="Google Shape;560;p52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Backprop gradient takes </a:t>
            </a: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×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runtime</a:t>
            </a:r>
            <a:r>
              <a:rPr i="1" lang="ru" sz="2400">
                <a:highlight>
                  <a:schemeClr val="lt1"/>
                </a:highlight>
              </a:rPr>
              <a:t>(f), </a:t>
            </a: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 ∈ </a:t>
            </a:r>
            <a:r>
              <a:rPr lang="ru" sz="2400">
                <a:highlight>
                  <a:schemeClr val="lt1"/>
                </a:highlight>
              </a:rPr>
              <a:t>[5, 10]</a:t>
            </a:r>
            <a:endParaRPr sz="2400"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Forward gradient takes </a:t>
            </a:r>
            <a:r>
              <a:rPr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f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×</a:t>
            </a:r>
            <a:r>
              <a:rPr i="1" lang="ru" sz="2400">
                <a:highlight>
                  <a:schemeClr val="lt1"/>
                </a:highlight>
              </a:rPr>
              <a:t> </a:t>
            </a:r>
            <a:r>
              <a:rPr lang="ru" sz="2400">
                <a:highlight>
                  <a:schemeClr val="lt1"/>
                </a:highlight>
              </a:rPr>
              <a:t>runtime</a:t>
            </a:r>
            <a:r>
              <a:rPr i="1" lang="ru" sz="2400">
                <a:highlight>
                  <a:schemeClr val="lt1"/>
                </a:highlight>
              </a:rPr>
              <a:t>(f), </a:t>
            </a:r>
            <a:r>
              <a:rPr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f</a:t>
            </a:r>
            <a:r>
              <a:rPr i="1" lang="ru" sz="2400">
                <a:highlight>
                  <a:schemeClr val="lt1"/>
                </a:highlight>
              </a:rPr>
              <a:t> ∈ </a:t>
            </a:r>
            <a:r>
              <a:rPr lang="ru" sz="2400">
                <a:highlight>
                  <a:schemeClr val="lt1"/>
                </a:highlight>
              </a:rPr>
              <a:t>[1, 3]</a:t>
            </a:r>
            <a:endParaRPr sz="24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Typical </a:t>
            </a:r>
            <a:r>
              <a:rPr i="1" lang="ru" sz="2400">
                <a:solidFill>
                  <a:schemeClr val="dk2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dk2"/>
                </a:solidFill>
                <a:highlight>
                  <a:schemeClr val="lt1"/>
                </a:highlight>
              </a:rPr>
              <a:t>b</a:t>
            </a:r>
            <a:r>
              <a:rPr i="1" lang="ru" sz="2400">
                <a:highlight>
                  <a:schemeClr val="lt1"/>
                </a:highlight>
              </a:rPr>
              <a:t>/</a:t>
            </a:r>
            <a:r>
              <a:rPr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R</a:t>
            </a:r>
            <a:r>
              <a:rPr baseline="-25000" i="1" lang="ru" sz="2400">
                <a:solidFill>
                  <a:schemeClr val="accent5"/>
                </a:solidFill>
                <a:highlight>
                  <a:schemeClr val="lt1"/>
                </a:highlight>
              </a:rPr>
              <a:t>f</a:t>
            </a:r>
            <a:r>
              <a:rPr lang="ru" sz="2000"/>
              <a:t> is around </a:t>
            </a:r>
            <a:r>
              <a:rPr lang="ru" sz="2000">
                <a:highlight>
                  <a:schemeClr val="lt1"/>
                </a:highlight>
              </a:rPr>
              <a:t>2</a:t>
            </a:r>
            <a:endParaRPr sz="20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561" name="Google Shape;561;p5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Comparison with backprop gradient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67" name="Google Shape;567;p5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comparisons. Baseline problems</a:t>
            </a:r>
            <a:endParaRPr/>
          </a:p>
        </p:txBody>
      </p:sp>
      <p:pic>
        <p:nvPicPr>
          <p:cNvPr id="568" name="Google Shape;56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0625"/>
            <a:ext cx="8167660" cy="353745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74" name="Google Shape;574;p5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comparisons. Beale function</a:t>
            </a:r>
            <a:endParaRPr/>
          </a:p>
        </p:txBody>
      </p:sp>
      <p:pic>
        <p:nvPicPr>
          <p:cNvPr id="575" name="Google Shape;57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276" y="1193725"/>
            <a:ext cx="5934077" cy="377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81" name="Google Shape;581;p5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comparisons.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Rosenbrock function</a:t>
            </a:r>
            <a:endParaRPr/>
          </a:p>
        </p:txBody>
      </p:sp>
      <p:pic>
        <p:nvPicPr>
          <p:cNvPr id="582" name="Google Shape;58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0719" y="0"/>
            <a:ext cx="4582061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88" name="Google Shape;588;p5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comparisons. Baseline problems</a:t>
            </a:r>
            <a:endParaRPr/>
          </a:p>
        </p:txBody>
      </p:sp>
      <p:pic>
        <p:nvPicPr>
          <p:cNvPr id="589" name="Google Shape;58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0625"/>
            <a:ext cx="8167660" cy="353745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95" name="Google Shape;595;p5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comparisons. Baseline problems</a:t>
            </a:r>
            <a:endParaRPr/>
          </a:p>
        </p:txBody>
      </p:sp>
      <p:pic>
        <p:nvPicPr>
          <p:cNvPr id="596" name="Google Shape;596;p57"/>
          <p:cNvPicPr preferRelativeResize="0"/>
          <p:nvPr/>
        </p:nvPicPr>
        <p:blipFill rotWithShape="1">
          <a:blip r:embed="rId3">
            <a:alphaModFix/>
          </a:blip>
          <a:srcRect b="58291" l="0" r="0" t="0"/>
          <a:stretch/>
        </p:blipFill>
        <p:spPr>
          <a:xfrm>
            <a:off x="152400" y="1210625"/>
            <a:ext cx="8167649" cy="14754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02" name="Google Shape;602;p5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comparisons. Baseline problems</a:t>
            </a:r>
            <a:endParaRPr/>
          </a:p>
        </p:txBody>
      </p:sp>
      <p:pic>
        <p:nvPicPr>
          <p:cNvPr id="603" name="Google Shape;60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0625"/>
            <a:ext cx="8167660" cy="353745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09" name="Google Shape;609;p5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comparisons. Logistic regression</a:t>
            </a:r>
            <a:endParaRPr/>
          </a:p>
        </p:txBody>
      </p:sp>
      <p:pic>
        <p:nvPicPr>
          <p:cNvPr id="610" name="Google Shape;61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89381"/>
            <a:ext cx="9144002" cy="216473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16" name="Google Shape;616;p60"/>
          <p:cNvSpPr txBox="1"/>
          <p:nvPr>
            <p:ph type="title"/>
          </p:nvPr>
        </p:nvSpPr>
        <p:spPr>
          <a:xfrm>
            <a:off x="311700" y="1402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comparisons. MLP</a:t>
            </a:r>
            <a:endParaRPr/>
          </a:p>
        </p:txBody>
      </p:sp>
      <p:pic>
        <p:nvPicPr>
          <p:cNvPr id="617" name="Google Shape;61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4336"/>
            <a:ext cx="9144003" cy="388888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23" name="Google Shape;623;p6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comparisons. CNN</a:t>
            </a:r>
            <a:endParaRPr/>
          </a:p>
        </p:txBody>
      </p:sp>
      <p:pic>
        <p:nvPicPr>
          <p:cNvPr id="624" name="Google Shape;62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42914"/>
            <a:ext cx="9144003" cy="206722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Gradient descent. How to improve?</a:t>
            </a:r>
            <a:endParaRPr/>
          </a:p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648875"/>
            <a:ext cx="4311578" cy="19199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71667"/>
            <a:ext cx="2438400" cy="1363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750350" y="1171675"/>
            <a:ext cx="41271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You can optimize the learning rate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Adagrad tunes learning rate for each variable </a:t>
            </a:r>
            <a:r>
              <a:rPr i="1" lang="ru" sz="2000"/>
              <a:t>j</a:t>
            </a:r>
            <a:endParaRPr i="1" sz="2000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30" name="Google Shape;630;p62"/>
          <p:cNvSpPr txBox="1"/>
          <p:nvPr>
            <p:ph type="title"/>
          </p:nvPr>
        </p:nvSpPr>
        <p:spPr>
          <a:xfrm>
            <a:off x="311700" y="445025"/>
            <a:ext cx="3231900" cy="22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Experimental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comparisons.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Deep architecture</a:t>
            </a:r>
            <a:endParaRPr/>
          </a:p>
        </p:txBody>
      </p:sp>
      <p:pic>
        <p:nvPicPr>
          <p:cNvPr id="631" name="Google Shape;63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1064" y="0"/>
            <a:ext cx="4517572" cy="51435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37" name="Google Shape;637;p6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Summing up</a:t>
            </a:r>
            <a:endParaRPr/>
          </a:p>
        </p:txBody>
      </p:sp>
      <p:sp>
        <p:nvSpPr>
          <p:cNvPr id="638" name="Google Shape;638;p63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have a new technique to compute gradients</a:t>
            </a:r>
            <a:endParaRPr sz="20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39" name="Google Shape;63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400" y="289000"/>
            <a:ext cx="3771900" cy="7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5" name="Google Shape;645;p6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Summing up</a:t>
            </a:r>
            <a:endParaRPr/>
          </a:p>
        </p:txBody>
      </p:sp>
      <p:sp>
        <p:nvSpPr>
          <p:cNvPr id="646" name="Google Shape;646;p64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have a new technique to compute gradients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It uses forward mode AD </a:t>
            </a:r>
            <a:r>
              <a:rPr b="1" lang="ru" sz="2000"/>
              <a:t>→</a:t>
            </a:r>
            <a:r>
              <a:rPr lang="ru" sz="2000"/>
              <a:t> 2 times faster than backprop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47" name="Google Shape;6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400" y="289000"/>
            <a:ext cx="3771900" cy="7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53" name="Google Shape;653;p6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Summing up</a:t>
            </a:r>
            <a:endParaRPr/>
          </a:p>
        </p:txBody>
      </p:sp>
      <p:sp>
        <p:nvSpPr>
          <p:cNvPr id="654" name="Google Shape;654;p65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have a new technique to compute gradients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It uses </a:t>
            </a:r>
            <a:r>
              <a:rPr lang="ru" sz="2000"/>
              <a:t>forward mode AD </a:t>
            </a:r>
            <a:r>
              <a:rPr b="1" lang="ru" sz="2000"/>
              <a:t>→</a:t>
            </a:r>
            <a:r>
              <a:rPr lang="ru" sz="2000"/>
              <a:t> 2 times faster than backprop</a:t>
            </a:r>
            <a:br>
              <a:rPr lang="ru" sz="2000"/>
            </a:b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It is more stochastic than a backprop gradient: vector </a:t>
            </a:r>
            <a:r>
              <a:rPr b="1" i="1" lang="ru" sz="2400">
                <a:highlight>
                  <a:schemeClr val="lt1"/>
                </a:highlight>
              </a:rPr>
              <a:t>v </a:t>
            </a:r>
            <a:r>
              <a:rPr lang="ru" sz="2000"/>
              <a:t>is random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55" name="Google Shape;65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400" y="289000"/>
            <a:ext cx="3771900" cy="7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56" name="Google Shape;656;p65"/>
          <p:cNvSpPr/>
          <p:nvPr/>
        </p:nvSpPr>
        <p:spPr>
          <a:xfrm>
            <a:off x="7362575" y="944950"/>
            <a:ext cx="1206350" cy="1461625"/>
          </a:xfrm>
          <a:custGeom>
            <a:rect b="b" l="l" r="r" t="t"/>
            <a:pathLst>
              <a:path extrusionOk="0" h="58465" w="48254">
                <a:moveTo>
                  <a:pt x="0" y="58465"/>
                </a:moveTo>
                <a:cubicBezTo>
                  <a:pt x="6253" y="54519"/>
                  <a:pt x="29474" y="44535"/>
                  <a:pt x="37516" y="34791"/>
                </a:cubicBezTo>
                <a:cubicBezTo>
                  <a:pt x="45558" y="25047"/>
                  <a:pt x="46464" y="5799"/>
                  <a:pt x="48254" y="0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7" name="Google Shape;657;p65"/>
          <p:cNvSpPr/>
          <p:nvPr/>
        </p:nvSpPr>
        <p:spPr>
          <a:xfrm rot="530245">
            <a:off x="8491831" y="802721"/>
            <a:ext cx="171840" cy="262984"/>
          </a:xfrm>
          <a:prstGeom prst="triangle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658" name="Google Shape;658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6626" y="2797250"/>
            <a:ext cx="3219449" cy="234624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64" name="Google Shape;664;p6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Summing up</a:t>
            </a:r>
            <a:endParaRPr/>
          </a:p>
        </p:txBody>
      </p:sp>
      <p:sp>
        <p:nvSpPr>
          <p:cNvPr id="665" name="Google Shape;665;p66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We have a new technique to compute gradients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It uses forward mode AD </a:t>
            </a:r>
            <a:r>
              <a:rPr b="1" lang="ru" sz="2000"/>
              <a:t>→</a:t>
            </a:r>
            <a:r>
              <a:rPr lang="ru" sz="2000"/>
              <a:t> 2 times faster than backprop</a:t>
            </a:r>
            <a:br>
              <a:rPr lang="ru" sz="2000"/>
            </a:b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It is more stochastic than a backprop gradient: vector </a:t>
            </a:r>
            <a:r>
              <a:rPr b="1" i="1" lang="ru" sz="2400">
                <a:highlight>
                  <a:schemeClr val="lt1"/>
                </a:highlight>
              </a:rPr>
              <a:t>v </a:t>
            </a:r>
            <a:r>
              <a:rPr lang="ru" sz="2000"/>
              <a:t>is random </a:t>
            </a:r>
            <a:br>
              <a:rPr lang="ru" sz="2000"/>
            </a:b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It may not work this well with really deep architectures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66" name="Google Shape;66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400" y="289000"/>
            <a:ext cx="3771900" cy="7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67" name="Google Shape;667;p66"/>
          <p:cNvSpPr/>
          <p:nvPr/>
        </p:nvSpPr>
        <p:spPr>
          <a:xfrm rot="530245">
            <a:off x="8491831" y="802721"/>
            <a:ext cx="171840" cy="262984"/>
          </a:xfrm>
          <a:prstGeom prst="triangle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68" name="Google Shape;668;p66"/>
          <p:cNvSpPr/>
          <p:nvPr/>
        </p:nvSpPr>
        <p:spPr>
          <a:xfrm>
            <a:off x="7362575" y="944950"/>
            <a:ext cx="1206350" cy="1461625"/>
          </a:xfrm>
          <a:custGeom>
            <a:rect b="b" l="l" r="r" t="t"/>
            <a:pathLst>
              <a:path extrusionOk="0" h="58465" w="48254">
                <a:moveTo>
                  <a:pt x="0" y="58465"/>
                </a:moveTo>
                <a:cubicBezTo>
                  <a:pt x="6253" y="54519"/>
                  <a:pt x="29474" y="44535"/>
                  <a:pt x="37516" y="34791"/>
                </a:cubicBezTo>
                <a:cubicBezTo>
                  <a:pt x="45558" y="25047"/>
                  <a:pt x="46464" y="5799"/>
                  <a:pt x="48254" y="0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669" name="Google Shape;66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6200" y="3759401"/>
            <a:ext cx="4571999" cy="138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75" name="Google Shape;675;p6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Invitation to discussion</a:t>
            </a:r>
            <a:endParaRPr/>
          </a:p>
        </p:txBody>
      </p:sp>
      <p:sp>
        <p:nvSpPr>
          <p:cNvPr id="676" name="Google Shape;676;p67"/>
          <p:cNvSpPr txBox="1"/>
          <p:nvPr>
            <p:ph idx="1" type="body"/>
          </p:nvPr>
        </p:nvSpPr>
        <p:spPr>
          <a:xfrm>
            <a:off x="311700" y="1171675"/>
            <a:ext cx="8232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Forward gradient still relies on AD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AD relies on standard building blocks functions </a:t>
            </a:r>
            <a:br>
              <a:rPr lang="ru" sz="2000"/>
            </a:br>
            <a:r>
              <a:rPr b="1" lang="ru" sz="2000"/>
              <a:t>→ </a:t>
            </a:r>
            <a:r>
              <a:rPr lang="ru" sz="2000"/>
              <a:t>It can not compute gradients of black box functions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It does not solve the problem of vanishing gradients?</a:t>
            </a:r>
            <a:br>
              <a:rPr lang="ru" sz="2000"/>
            </a:b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77" name="Google Shape;67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400" y="289000"/>
            <a:ext cx="3771900" cy="72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Gradient descent. How to improve?</a:t>
            </a:r>
            <a:endParaRPr/>
          </a:p>
        </p:txBody>
      </p:sp>
      <p:sp>
        <p:nvSpPr>
          <p:cNvPr id="98" name="Google Shape;9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648875"/>
            <a:ext cx="4311578" cy="19199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71667"/>
            <a:ext cx="2438400" cy="1363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4750350" y="1171675"/>
            <a:ext cx="41271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You can optimize the learning rate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Adagrad tunes learning rate for each variable </a:t>
            </a:r>
            <a:r>
              <a:rPr i="1" lang="ru" sz="2000"/>
              <a:t>j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You can optimize the update direction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Momentum approaches</a:t>
            </a:r>
            <a:endParaRPr sz="2000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Gradient descent. How to improve?</a:t>
            </a:r>
            <a:endParaRPr/>
          </a:p>
        </p:txBody>
      </p:sp>
      <p:sp>
        <p:nvSpPr>
          <p:cNvPr id="107" name="Google Shape;10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648875"/>
            <a:ext cx="4311578" cy="19199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71667"/>
            <a:ext cx="2438400" cy="1363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4750350" y="1171675"/>
            <a:ext cx="41271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You can optimize the learning rate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Adagrad tunes learning rate for each variable </a:t>
            </a:r>
            <a:r>
              <a:rPr i="1" lang="ru" sz="2000"/>
              <a:t>j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You can optimize the update direction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" sz="2000"/>
              <a:t>Momentum approaches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 u="sng"/>
              <a:t>You can speed up the gradient computation</a:t>
            </a:r>
            <a:endParaRPr sz="2000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Automatic differentiation</a:t>
            </a:r>
            <a:endParaRPr/>
          </a:p>
        </p:txBody>
      </p:sp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266025"/>
            <a:ext cx="8160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AD is a technique that allows to compute 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the value of a function, and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the partial derivative of a function.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Automatic differentiation</a:t>
            </a:r>
            <a:endParaRPr/>
          </a:p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11700" y="1266025"/>
            <a:ext cx="8160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AD is a technique that allows to compute 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the </a:t>
            </a:r>
            <a:r>
              <a:rPr lang="ru" sz="2000"/>
              <a:t>value of a function, and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the </a:t>
            </a:r>
            <a:r>
              <a:rPr lang="ru" sz="2000"/>
              <a:t>partial derivative of a function.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2000"/>
              <a:t>Typically, complex functions (such as loss function in ML) can be represented as a sequence of simple functions.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2000"/>
              <a:t>Using chain rule, AD is capable to compute the gradient with high precision.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